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embedTrueTypeFonts="1" saveSubsetFonts="1">
  <p:sldMasterIdLst>
    <p:sldMasterId id="2147483648" r:id="rId1"/>
  </p:sldMasterIdLst>
  <p:notesMasterIdLst>
    <p:notesMasterId r:id="rId9"/>
  </p:notesMasterIdLst>
  <p:sldIdLst>
    <p:sldId id="256" r:id="rId2"/>
    <p:sldId id="257" r:id="rId3"/>
    <p:sldId id="258" r:id="rId4"/>
    <p:sldId id="259" r:id="rId5"/>
    <p:sldId id="262" r:id="rId6"/>
    <p:sldId id="277" r:id="rId7"/>
    <p:sldId id="281" r:id="rId8"/>
  </p:sldIdLst>
  <p:sldSz cx="6858000" cy="9144000" type="screen4x3"/>
  <p:notesSz cx="6797675" cy="9926638"/>
  <p:embeddedFontLst>
    <p:embeddedFont>
      <p:font typeface="HY헤드라인M" pitchFamily="18" charset="-127"/>
      <p:regular r:id="rId10"/>
    </p:embeddedFont>
    <p:embeddedFont>
      <p:font typeface="HY견고딕" pitchFamily="18" charset="-127"/>
      <p:regular r:id="rId11"/>
    </p:embeddedFont>
  </p:embeddedFontLst>
  <p:defaultTextStyle>
    <a:defPPr>
      <a:defRPr lang="ko-KR"/>
    </a:defPPr>
    <a:lvl1pPr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1pPr>
    <a:lvl2pPr marL="457200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2pPr>
    <a:lvl3pPr marL="914400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3pPr>
    <a:lvl4pPr marL="1371600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4pPr>
    <a:lvl5pPr marL="1828800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5pPr>
    <a:lvl6pPr marL="2286000" algn="l" defTabSz="914400" rtl="0" eaLnBrk="1" latinLnBrk="1" hangingPunct="1">
      <a:defRPr kumimoji="1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6pPr>
    <a:lvl7pPr marL="2743200" algn="l" defTabSz="914400" rtl="0" eaLnBrk="1" latinLnBrk="1" hangingPunct="1">
      <a:defRPr kumimoji="1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7pPr>
    <a:lvl8pPr marL="3200400" algn="l" defTabSz="914400" rtl="0" eaLnBrk="1" latinLnBrk="1" hangingPunct="1">
      <a:defRPr kumimoji="1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8pPr>
    <a:lvl9pPr marL="3657600" algn="l" defTabSz="914400" rtl="0" eaLnBrk="1" latinLnBrk="1" hangingPunct="1">
      <a:defRPr kumimoji="1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E5"/>
    <a:srgbClr val="FFFFD1"/>
    <a:srgbClr val="EAEAEA"/>
    <a:srgbClr val="DDDDDD"/>
    <a:srgbClr val="33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1651" autoAdjust="0"/>
    <p:restoredTop sz="94988" autoAdjust="0"/>
  </p:normalViewPr>
  <p:slideViewPr>
    <p:cSldViewPr>
      <p:cViewPr>
        <p:scale>
          <a:sx n="125" d="100"/>
          <a:sy n="125" d="100"/>
        </p:scale>
        <p:origin x="-2304" y="492"/>
      </p:cViewPr>
      <p:guideLst>
        <p:guide orient="horz" pos="2880"/>
        <p:guide pos="216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2.fntdata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font" Target="fonts/font1.fntdata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955" tIns="45478" rIns="90955" bIns="45478" numCol="1" anchor="t" anchorCtr="0" compatLnSpc="1">
            <a:prstTxWarp prst="textNoShape">
              <a:avLst/>
            </a:prstTxWarp>
          </a:bodyPr>
          <a:lstStyle>
            <a:lvl1pPr defTabSz="909638">
              <a:defRPr sz="1200"/>
            </a:lvl1pPr>
          </a:lstStyle>
          <a:p>
            <a:endParaRPr lang="en-US" altLang="ko-KR" dirty="0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1275" y="0"/>
            <a:ext cx="2944813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955" tIns="45478" rIns="90955" bIns="45478" numCol="1" anchor="t" anchorCtr="0" compatLnSpc="1">
            <a:prstTxWarp prst="textNoShape">
              <a:avLst/>
            </a:prstTxWarp>
          </a:bodyPr>
          <a:lstStyle>
            <a:lvl1pPr algn="r" defTabSz="909638">
              <a:defRPr sz="1200"/>
            </a:lvl1pPr>
          </a:lstStyle>
          <a:p>
            <a:endParaRPr lang="en-US" altLang="ko-KR" dirty="0"/>
          </a:p>
        </p:txBody>
      </p:sp>
      <p:sp>
        <p:nvSpPr>
          <p:cNvPr id="51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2003425" y="744538"/>
            <a:ext cx="2792413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51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1038" y="4714875"/>
            <a:ext cx="5437187" cy="446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955" tIns="45478" rIns="90955" bIns="4547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9750"/>
            <a:ext cx="294640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955" tIns="45478" rIns="90955" bIns="45478" numCol="1" anchor="b" anchorCtr="0" compatLnSpc="1">
            <a:prstTxWarp prst="textNoShape">
              <a:avLst/>
            </a:prstTxWarp>
          </a:bodyPr>
          <a:lstStyle>
            <a:lvl1pPr defTabSz="909638">
              <a:defRPr sz="1200"/>
            </a:lvl1pPr>
          </a:lstStyle>
          <a:p>
            <a:endParaRPr lang="en-US" altLang="ko-KR" dirty="0"/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1275" y="9429750"/>
            <a:ext cx="2944813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955" tIns="45478" rIns="90955" bIns="45478" numCol="1" anchor="b" anchorCtr="0" compatLnSpc="1">
            <a:prstTxWarp prst="textNoShape">
              <a:avLst/>
            </a:prstTxWarp>
          </a:bodyPr>
          <a:lstStyle>
            <a:lvl1pPr algn="r" defTabSz="909638">
              <a:defRPr sz="1200"/>
            </a:lvl1pPr>
          </a:lstStyle>
          <a:p>
            <a:fld id="{72838662-2571-4FEA-B40A-3402D9766902}" type="slidenum">
              <a:rPr lang="en-US" altLang="ko-KR"/>
              <a:pPr/>
              <a:t>‹#›</a:t>
            </a:fld>
            <a:endParaRPr lang="en-US" altLang="ko-KR" dirty="0"/>
          </a:p>
        </p:txBody>
      </p:sp>
    </p:spTree>
    <p:extLst>
      <p:ext uri="{BB962C8B-B14F-4D97-AF65-F5344CB8AC3E}">
        <p14:creationId xmlns:p14="http://schemas.microsoft.com/office/powerpoint/2010/main" val="51051420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 latinLnBrk="1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1pPr>
    <a:lvl2pPr marL="457200" algn="l" rtl="0" fontAlgn="base" latinLnBrk="1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2pPr>
    <a:lvl3pPr marL="914400" algn="l" rtl="0" fontAlgn="base" latinLnBrk="1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3pPr>
    <a:lvl4pPr marL="1371600" algn="l" rtl="0" fontAlgn="base" latinLnBrk="1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4pPr>
    <a:lvl5pPr marL="1828800" algn="l" rtl="0" fontAlgn="base" latinLnBrk="1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514350" y="2840038"/>
            <a:ext cx="5829300" cy="1960562"/>
          </a:xfrm>
          <a:prstGeom prst="rect">
            <a:avLst/>
          </a:prstGeo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E7E15BA3-5D0D-4F74-8CC8-73E590F156FA}" type="slidenum">
              <a:rPr lang="en-US" altLang="ko-KR"/>
              <a:pPr/>
              <a:t>‹#›</a:t>
            </a:fld>
            <a:endParaRPr lang="en-US" altLang="ko-KR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3644900" y="0"/>
            <a:ext cx="3213100" cy="388938"/>
          </a:xfrm>
          <a:prstGeom prst="rect">
            <a:avLst/>
          </a:prstGeo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342900" y="2133600"/>
            <a:ext cx="6172200" cy="603408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4C858D75-ACD2-4601-8B4E-529DAAC52E20}" type="slidenum">
              <a:rPr lang="en-US" altLang="ko-KR"/>
              <a:pPr/>
              <a:t>‹#›</a:t>
            </a:fld>
            <a:endParaRPr lang="en-US" altLang="ko-KR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5229225" y="0"/>
            <a:ext cx="1628775" cy="8167688"/>
          </a:xfrm>
          <a:prstGeom prst="rect">
            <a:avLst/>
          </a:prstGeo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342900" y="0"/>
            <a:ext cx="4733925" cy="816768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F21F0033-5C64-47E7-A781-02AC3D83E590}" type="slidenum">
              <a:rPr lang="en-US" altLang="ko-KR"/>
              <a:pPr/>
              <a:t>‹#›</a:t>
            </a:fld>
            <a:endParaRPr lang="en-US" altLang="ko-KR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제목 및 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3644900" y="0"/>
            <a:ext cx="3213100" cy="388938"/>
          </a:xfrm>
          <a:prstGeom prst="rect">
            <a:avLst/>
          </a:prstGeo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표 개체 틀 2"/>
          <p:cNvSpPr>
            <a:spLocks noGrp="1"/>
          </p:cNvSpPr>
          <p:nvPr>
            <p:ph type="tbl" idx="1"/>
          </p:nvPr>
        </p:nvSpPr>
        <p:spPr>
          <a:xfrm>
            <a:off x="342900" y="2133600"/>
            <a:ext cx="6172200" cy="6034088"/>
          </a:xfrm>
          <a:prstGeom prst="rect">
            <a:avLst/>
          </a:prstGeom>
        </p:spPr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>
          <a:xfrm>
            <a:off x="2781300" y="8820150"/>
            <a:ext cx="1600200" cy="203200"/>
          </a:xfrm>
        </p:spPr>
        <p:txBody>
          <a:bodyPr/>
          <a:lstStyle>
            <a:lvl1pPr>
              <a:defRPr/>
            </a:lvl1pPr>
          </a:lstStyle>
          <a:p>
            <a:fld id="{D6D4027A-0312-4943-85DB-DEB48A2A17BF}" type="slidenum">
              <a:rPr lang="en-US" altLang="ko-KR"/>
              <a:pPr/>
              <a:t>‹#›</a:t>
            </a:fld>
            <a:endParaRPr lang="en-US" altLang="ko-KR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3644900" y="0"/>
            <a:ext cx="3213100" cy="388938"/>
          </a:xfrm>
          <a:prstGeom prst="rect">
            <a:avLst/>
          </a:prstGeo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42900" y="2133600"/>
            <a:ext cx="6172200" cy="60340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EF65D58A-01D3-43E7-BECA-83489F6CD4D0}" type="slidenum">
              <a:rPr lang="en-US" altLang="ko-KR"/>
              <a:pPr/>
              <a:t>‹#›</a:t>
            </a:fld>
            <a:endParaRPr lang="en-US" altLang="ko-KR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541338" y="5875338"/>
            <a:ext cx="5829300" cy="1816100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541338" y="3875088"/>
            <a:ext cx="5829300" cy="200025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39116D92-2DA4-4EFE-B597-EE7EE5364A00}" type="slidenum">
              <a:rPr lang="en-US" altLang="ko-KR"/>
              <a:pPr/>
              <a:t>‹#›</a:t>
            </a:fld>
            <a:endParaRPr lang="en-US" altLang="ko-KR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3644900" y="0"/>
            <a:ext cx="3213100" cy="388938"/>
          </a:xfrm>
          <a:prstGeom prst="rect">
            <a:avLst/>
          </a:prstGeo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342900" y="2133600"/>
            <a:ext cx="3009900" cy="6034088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3505200" y="2133600"/>
            <a:ext cx="3009900" cy="6034088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FC6C702B-2B1E-466E-AB67-3B505BDCB978}" type="slidenum">
              <a:rPr lang="en-US" altLang="ko-KR"/>
              <a:pPr/>
              <a:t>‹#›</a:t>
            </a:fld>
            <a:endParaRPr lang="en-US" altLang="ko-KR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342900" y="366713"/>
            <a:ext cx="6172200" cy="1524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342900" y="2046288"/>
            <a:ext cx="3030538" cy="854075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342900" y="2900363"/>
            <a:ext cx="3030538" cy="5267325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3484563" y="2046288"/>
            <a:ext cx="3030537" cy="854075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3484563" y="2900363"/>
            <a:ext cx="3030537" cy="5267325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D148C447-709B-42FB-BB0E-EA9D84DE6AAF}" type="slidenum">
              <a:rPr lang="en-US" altLang="ko-KR"/>
              <a:pPr/>
              <a:t>‹#›</a:t>
            </a:fld>
            <a:endParaRPr lang="en-US" altLang="ko-KR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3644900" y="0"/>
            <a:ext cx="3213100" cy="388938"/>
          </a:xfrm>
          <a:prstGeom prst="rect">
            <a:avLst/>
          </a:prstGeo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슬라이드 번호 개체 틀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C316CF03-7CD9-4E20-9CBA-1CF06C0423D8}" type="slidenum">
              <a:rPr lang="en-US" altLang="ko-KR"/>
              <a:pPr/>
              <a:t>‹#›</a:t>
            </a:fld>
            <a:endParaRPr lang="en-US" altLang="ko-KR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번호 개체 틀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38A65FFE-CBCE-4828-8C0B-DFBC5B610A42}" type="slidenum">
              <a:rPr lang="en-US" altLang="ko-KR"/>
              <a:pPr/>
              <a:t>‹#›</a:t>
            </a:fld>
            <a:endParaRPr lang="en-US" altLang="ko-KR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342900" y="363538"/>
            <a:ext cx="2255838" cy="154940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2681288" y="363538"/>
            <a:ext cx="3833812" cy="7804150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342900" y="1912938"/>
            <a:ext cx="2255838" cy="62547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CAC3B8DB-22F1-4C45-9001-111A9EF26553}" type="slidenum">
              <a:rPr lang="en-US" altLang="ko-KR"/>
              <a:pPr/>
              <a:t>‹#›</a:t>
            </a:fld>
            <a:endParaRPr lang="en-US" altLang="ko-KR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344613" y="6400800"/>
            <a:ext cx="4114800" cy="7556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344613" y="817563"/>
            <a:ext cx="4114800" cy="54864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 dirty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344613" y="7156450"/>
            <a:ext cx="4114800" cy="10731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872D1F04-40FB-4EBA-B561-17C015E27C37}" type="slidenum">
              <a:rPr lang="en-US" altLang="ko-KR"/>
              <a:pPr/>
              <a:t>‹#›</a:t>
            </a:fld>
            <a:endParaRPr lang="en-US" altLang="ko-KR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2781300" y="8820150"/>
            <a:ext cx="1600200" cy="20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/>
            </a:lvl1pPr>
          </a:lstStyle>
          <a:p>
            <a:fld id="{F320BE88-73A3-4D8F-AA94-ACCA62F87093}" type="slidenum">
              <a:rPr lang="en-US" altLang="ko-KR"/>
              <a:pPr/>
              <a:t>‹#›</a:t>
            </a:fld>
            <a:endParaRPr lang="en-US" altLang="ko-KR" dirty="0"/>
          </a:p>
        </p:txBody>
      </p:sp>
      <p:sp>
        <p:nvSpPr>
          <p:cNvPr id="1034" name="Line 10"/>
          <p:cNvSpPr>
            <a:spLocks noChangeShapeType="1"/>
          </p:cNvSpPr>
          <p:nvPr userDrawn="1"/>
        </p:nvSpPr>
        <p:spPr bwMode="auto">
          <a:xfrm>
            <a:off x="0" y="395288"/>
            <a:ext cx="6858000" cy="0"/>
          </a:xfrm>
          <a:prstGeom prst="line">
            <a:avLst/>
          </a:prstGeom>
          <a:noFill/>
          <a:ln w="25400">
            <a:solidFill>
              <a:srgbClr val="333399"/>
            </a:solidFill>
            <a:round/>
            <a:headEnd/>
            <a:tailEnd/>
          </a:ln>
          <a:effectLst/>
        </p:spPr>
        <p:txBody>
          <a:bodyPr/>
          <a:lstStyle/>
          <a:p>
            <a:endParaRPr lang="ko-KR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hdr="0" ftr="0" dt="0"/>
  <p:txStyles>
    <p:titleStyle>
      <a:lvl1pPr algn="r" rtl="0" fontAlgn="base" latinLnBrk="1">
        <a:spcBef>
          <a:spcPct val="0"/>
        </a:spcBef>
        <a:spcAft>
          <a:spcPct val="0"/>
        </a:spcAft>
        <a:defRPr kumimoji="1" sz="1600">
          <a:solidFill>
            <a:schemeClr val="tx2"/>
          </a:solidFill>
          <a:latin typeface="+mj-lt"/>
          <a:ea typeface="+mj-ea"/>
          <a:cs typeface="+mj-cs"/>
        </a:defRPr>
      </a:lvl1pPr>
      <a:lvl2pPr algn="r" rtl="0" fontAlgn="base" latinLnBrk="1">
        <a:spcBef>
          <a:spcPct val="0"/>
        </a:spcBef>
        <a:spcAft>
          <a:spcPct val="0"/>
        </a:spcAft>
        <a:defRPr kumimoji="1" sz="1600">
          <a:solidFill>
            <a:schemeClr val="tx2"/>
          </a:solidFill>
          <a:latin typeface="HY헤드라인M" pitchFamily="18" charset="-127"/>
          <a:ea typeface="HY헤드라인M" pitchFamily="18" charset="-127"/>
        </a:defRPr>
      </a:lvl2pPr>
      <a:lvl3pPr algn="r" rtl="0" fontAlgn="base" latinLnBrk="1">
        <a:spcBef>
          <a:spcPct val="0"/>
        </a:spcBef>
        <a:spcAft>
          <a:spcPct val="0"/>
        </a:spcAft>
        <a:defRPr kumimoji="1" sz="1600">
          <a:solidFill>
            <a:schemeClr val="tx2"/>
          </a:solidFill>
          <a:latin typeface="HY헤드라인M" pitchFamily="18" charset="-127"/>
          <a:ea typeface="HY헤드라인M" pitchFamily="18" charset="-127"/>
        </a:defRPr>
      </a:lvl3pPr>
      <a:lvl4pPr algn="r" rtl="0" fontAlgn="base" latinLnBrk="1">
        <a:spcBef>
          <a:spcPct val="0"/>
        </a:spcBef>
        <a:spcAft>
          <a:spcPct val="0"/>
        </a:spcAft>
        <a:defRPr kumimoji="1" sz="1600">
          <a:solidFill>
            <a:schemeClr val="tx2"/>
          </a:solidFill>
          <a:latin typeface="HY헤드라인M" pitchFamily="18" charset="-127"/>
          <a:ea typeface="HY헤드라인M" pitchFamily="18" charset="-127"/>
        </a:defRPr>
      </a:lvl4pPr>
      <a:lvl5pPr algn="r" rtl="0" fontAlgn="base" latinLnBrk="1">
        <a:spcBef>
          <a:spcPct val="0"/>
        </a:spcBef>
        <a:spcAft>
          <a:spcPct val="0"/>
        </a:spcAft>
        <a:defRPr kumimoji="1" sz="1600">
          <a:solidFill>
            <a:schemeClr val="tx2"/>
          </a:solidFill>
          <a:latin typeface="HY헤드라인M" pitchFamily="18" charset="-127"/>
          <a:ea typeface="HY헤드라인M" pitchFamily="18" charset="-127"/>
        </a:defRPr>
      </a:lvl5pPr>
      <a:lvl6pPr marL="457200" algn="r" rtl="0" fontAlgn="base" latinLnBrk="1">
        <a:spcBef>
          <a:spcPct val="0"/>
        </a:spcBef>
        <a:spcAft>
          <a:spcPct val="0"/>
        </a:spcAft>
        <a:defRPr kumimoji="1" sz="1600">
          <a:solidFill>
            <a:schemeClr val="tx2"/>
          </a:solidFill>
          <a:latin typeface="HY헤드라인M" pitchFamily="18" charset="-127"/>
          <a:ea typeface="HY헤드라인M" pitchFamily="18" charset="-127"/>
        </a:defRPr>
      </a:lvl6pPr>
      <a:lvl7pPr marL="914400" algn="r" rtl="0" fontAlgn="base" latinLnBrk="1">
        <a:spcBef>
          <a:spcPct val="0"/>
        </a:spcBef>
        <a:spcAft>
          <a:spcPct val="0"/>
        </a:spcAft>
        <a:defRPr kumimoji="1" sz="1600">
          <a:solidFill>
            <a:schemeClr val="tx2"/>
          </a:solidFill>
          <a:latin typeface="HY헤드라인M" pitchFamily="18" charset="-127"/>
          <a:ea typeface="HY헤드라인M" pitchFamily="18" charset="-127"/>
        </a:defRPr>
      </a:lvl7pPr>
      <a:lvl8pPr marL="1371600" algn="r" rtl="0" fontAlgn="base" latinLnBrk="1">
        <a:spcBef>
          <a:spcPct val="0"/>
        </a:spcBef>
        <a:spcAft>
          <a:spcPct val="0"/>
        </a:spcAft>
        <a:defRPr kumimoji="1" sz="1600">
          <a:solidFill>
            <a:schemeClr val="tx2"/>
          </a:solidFill>
          <a:latin typeface="HY헤드라인M" pitchFamily="18" charset="-127"/>
          <a:ea typeface="HY헤드라인M" pitchFamily="18" charset="-127"/>
        </a:defRPr>
      </a:lvl8pPr>
      <a:lvl9pPr marL="1828800" algn="r" rtl="0" fontAlgn="base" latinLnBrk="1">
        <a:spcBef>
          <a:spcPct val="0"/>
        </a:spcBef>
        <a:spcAft>
          <a:spcPct val="0"/>
        </a:spcAft>
        <a:defRPr kumimoji="1" sz="1600">
          <a:solidFill>
            <a:schemeClr val="tx2"/>
          </a:solidFill>
          <a:latin typeface="HY헤드라인M" pitchFamily="18" charset="-127"/>
          <a:ea typeface="HY헤드라인M" pitchFamily="18" charset="-127"/>
        </a:defRPr>
      </a:lvl9pPr>
    </p:titleStyle>
    <p:bodyStyle>
      <a:lvl1pPr marL="342900" indent="-342900" algn="l" rtl="0" fontAlgn="base" latinLnBrk="1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 latinLnBrk="1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 latinLnBrk="1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 latinLnBrk="1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6.png"/><Relationship Id="rId5" Type="http://schemas.openxmlformats.org/officeDocument/2006/relationships/image" Target="../media/image2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WordArt 4"/>
          <p:cNvSpPr>
            <a:spLocks noChangeArrowheads="1" noChangeShapeType="1" noTextEdit="1"/>
          </p:cNvSpPr>
          <p:nvPr/>
        </p:nvSpPr>
        <p:spPr bwMode="auto">
          <a:xfrm>
            <a:off x="765175" y="2085975"/>
            <a:ext cx="5400675" cy="43338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ko-KR" altLang="en-US" sz="3600" kern="10" dirty="0" smtClean="0">
                <a:ln w="9525">
                  <a:noFill/>
                  <a:round/>
                  <a:headEnd/>
                  <a:tailEnd/>
                </a:ln>
                <a:gradFill rotWithShape="1">
                  <a:gsLst>
                    <a:gs pos="0">
                      <a:srgbClr val="1E245C"/>
                    </a:gs>
                    <a:gs pos="100000">
                      <a:srgbClr val="22519E"/>
                    </a:gs>
                  </a:gsLst>
                  <a:lin ang="5400000" scaled="1"/>
                </a:gra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HY견고딕"/>
                <a:ea typeface="HY견고딕"/>
              </a:rPr>
              <a:t>협업정보시스템 </a:t>
            </a:r>
            <a:r>
              <a:rPr lang="ko-KR" altLang="en-US" sz="3600" kern="10" dirty="0" smtClean="0">
                <a:ln w="9525">
                  <a:noFill/>
                  <a:round/>
                  <a:headEnd/>
                  <a:tailEnd/>
                </a:ln>
                <a:gradFill rotWithShape="1">
                  <a:gsLst>
                    <a:gs pos="0">
                      <a:srgbClr val="1E245C"/>
                    </a:gs>
                    <a:gs pos="100000">
                      <a:srgbClr val="22519E"/>
                    </a:gs>
                  </a:gsLst>
                  <a:lin ang="5400000" scaled="1"/>
                </a:gra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HY견고딕"/>
                <a:ea typeface="HY견고딕"/>
              </a:rPr>
              <a:t>사업신</a:t>
            </a:r>
            <a:r>
              <a:rPr lang="ko-KR" altLang="en-US" sz="3600" kern="10" dirty="0">
                <a:ln w="9525">
                  <a:noFill/>
                  <a:round/>
                  <a:headEnd/>
                  <a:tailEnd/>
                </a:ln>
                <a:gradFill rotWithShape="1">
                  <a:gsLst>
                    <a:gs pos="0">
                      <a:srgbClr val="1E245C"/>
                    </a:gs>
                    <a:gs pos="100000">
                      <a:srgbClr val="22519E"/>
                    </a:gs>
                  </a:gsLst>
                  <a:lin ang="5400000" scaled="1"/>
                </a:gra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HY견고딕"/>
                <a:ea typeface="HY견고딕"/>
              </a:rPr>
              <a:t>청</a:t>
            </a:r>
            <a:r>
              <a:rPr lang="ko-KR" altLang="en-US" sz="3600" kern="10" dirty="0" smtClean="0">
                <a:ln w="9525">
                  <a:noFill/>
                  <a:round/>
                  <a:headEnd/>
                  <a:tailEnd/>
                </a:ln>
                <a:gradFill rotWithShape="1">
                  <a:gsLst>
                    <a:gs pos="0">
                      <a:srgbClr val="1E245C"/>
                    </a:gs>
                    <a:gs pos="100000">
                      <a:srgbClr val="22519E"/>
                    </a:gs>
                  </a:gsLst>
                  <a:lin ang="5400000" scaled="1"/>
                </a:gra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HY견고딕"/>
                <a:ea typeface="HY견고딕"/>
              </a:rPr>
              <a:t> </a:t>
            </a:r>
            <a:r>
              <a:rPr lang="ko-KR" altLang="en-US" sz="3600" kern="10" dirty="0" smtClean="0">
                <a:ln w="9525">
                  <a:noFill/>
                  <a:round/>
                  <a:headEnd/>
                  <a:tailEnd/>
                </a:ln>
                <a:gradFill rotWithShape="1">
                  <a:gsLst>
                    <a:gs pos="0">
                      <a:srgbClr val="1E245C"/>
                    </a:gs>
                    <a:gs pos="100000">
                      <a:srgbClr val="22519E"/>
                    </a:gs>
                  </a:gsLst>
                  <a:lin ang="5400000" scaled="1"/>
                </a:gra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HY견고딕"/>
                <a:ea typeface="HY견고딕"/>
              </a:rPr>
              <a:t>매뉴얼</a:t>
            </a:r>
            <a:endParaRPr lang="ko-KR" altLang="en-US" sz="3600" kern="10" dirty="0">
              <a:ln w="9525">
                <a:noFill/>
                <a:round/>
                <a:headEnd/>
                <a:tailEnd/>
              </a:ln>
              <a:gradFill rotWithShape="1">
                <a:gsLst>
                  <a:gs pos="0">
                    <a:srgbClr val="1E245C"/>
                  </a:gs>
                  <a:gs pos="100000">
                    <a:srgbClr val="22519E"/>
                  </a:gs>
                </a:gsLst>
                <a:lin ang="5400000" scaled="1"/>
              </a:gradFill>
              <a:effectLst>
                <a:outerShdw dist="35921" dir="2700000" algn="ctr" rotWithShape="0">
                  <a:srgbClr val="C0C0C0">
                    <a:alpha val="80000"/>
                  </a:srgbClr>
                </a:outerShdw>
              </a:effectLst>
              <a:latin typeface="HY견고딕"/>
              <a:ea typeface="HY견고딕"/>
            </a:endParaRPr>
          </a:p>
        </p:txBody>
      </p:sp>
      <p:sp>
        <p:nvSpPr>
          <p:cNvPr id="2053" name="Text Box 5"/>
          <p:cNvSpPr txBox="1">
            <a:spLocks noChangeArrowheads="1"/>
          </p:cNvSpPr>
          <p:nvPr/>
        </p:nvSpPr>
        <p:spPr bwMode="auto">
          <a:xfrm>
            <a:off x="3068638" y="6227763"/>
            <a:ext cx="1099981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ko-KR" sz="1600" dirty="0" smtClean="0">
                <a:latin typeface="HY견고딕" pitchFamily="18" charset="-127"/>
                <a:ea typeface="HY견고딕" pitchFamily="18" charset="-127"/>
              </a:rPr>
              <a:t>2020. 01</a:t>
            </a:r>
            <a:endParaRPr lang="en-US" altLang="ko-KR" sz="1600" dirty="0"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2059" name="Text Box 11"/>
          <p:cNvSpPr txBox="1">
            <a:spLocks noChangeArrowheads="1"/>
          </p:cNvSpPr>
          <p:nvPr/>
        </p:nvSpPr>
        <p:spPr bwMode="auto">
          <a:xfrm>
            <a:off x="2492375" y="2627313"/>
            <a:ext cx="1959191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ko-KR" sz="2000" dirty="0" smtClean="0">
                <a:latin typeface="HY헤드라인M" pitchFamily="18" charset="-127"/>
                <a:ea typeface="HY헤드라인M" pitchFamily="18" charset="-127"/>
              </a:rPr>
              <a:t>(</a:t>
            </a:r>
            <a:r>
              <a:rPr lang="ko-KR" altLang="en-US" sz="2000" dirty="0" smtClean="0">
                <a:latin typeface="HY헤드라인M" pitchFamily="18" charset="-127"/>
                <a:ea typeface="HY헤드라인M" pitchFamily="18" charset="-127"/>
              </a:rPr>
              <a:t>기업 </a:t>
            </a:r>
            <a:r>
              <a:rPr lang="ko-KR" altLang="en-US" sz="2000" dirty="0">
                <a:latin typeface="HY헤드라인M" pitchFamily="18" charset="-127"/>
                <a:ea typeface="HY헤드라인M" pitchFamily="18" charset="-127"/>
              </a:rPr>
              <a:t>사용자용</a:t>
            </a:r>
            <a:r>
              <a:rPr lang="en-US" altLang="ko-KR" sz="2000" dirty="0">
                <a:latin typeface="HY헤드라인M" pitchFamily="18" charset="-127"/>
                <a:ea typeface="HY헤드라인M" pitchFamily="18" charset="-127"/>
              </a:rPr>
              <a:t>)</a:t>
            </a:r>
          </a:p>
        </p:txBody>
      </p:sp>
      <p:sp>
        <p:nvSpPr>
          <p:cNvPr id="11" name="WordArt 4"/>
          <p:cNvSpPr>
            <a:spLocks noChangeArrowheads="1" noChangeShapeType="1" noTextEdit="1"/>
          </p:cNvSpPr>
          <p:nvPr/>
        </p:nvSpPr>
        <p:spPr bwMode="auto">
          <a:xfrm>
            <a:off x="765175" y="1691680"/>
            <a:ext cx="2447801" cy="217364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altLang="ko-KR" sz="3600" kern="10" dirty="0" smtClean="0">
                <a:ln w="9525">
                  <a:noFill/>
                  <a:round/>
                  <a:headEnd/>
                  <a:tailEnd/>
                </a:ln>
                <a:solidFill>
                  <a:schemeClr val="accent1">
                    <a:lumMod val="90000"/>
                  </a:schemeClr>
                </a:solidFill>
                <a:latin typeface="HY견고딕"/>
                <a:ea typeface="HY견고딕"/>
              </a:rPr>
              <a:t>WWW.COBIZ.GO.KR</a:t>
            </a:r>
            <a:endParaRPr lang="ko-KR" altLang="en-US" sz="3600" kern="10" dirty="0">
              <a:ln w="9525">
                <a:noFill/>
                <a:round/>
                <a:headEnd/>
                <a:tailEnd/>
              </a:ln>
              <a:solidFill>
                <a:schemeClr val="accent1">
                  <a:lumMod val="90000"/>
                </a:schemeClr>
              </a:solidFill>
              <a:latin typeface="HY견고딕"/>
              <a:ea typeface="HY견고딕"/>
            </a:endParaRPr>
          </a:p>
        </p:txBody>
      </p:sp>
      <p:pic>
        <p:nvPicPr>
          <p:cNvPr id="1026" name="Picture 2" descr="C:\Users\KDH\Desktop\기본\logo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5690" y="6852295"/>
            <a:ext cx="1665876" cy="7308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00EE78-70D2-475E-B9E6-F03B23C9C1B6}" type="slidenum">
              <a:rPr lang="en-US" altLang="ko-KR"/>
              <a:pPr/>
              <a:t>1</a:t>
            </a:fld>
            <a:endParaRPr lang="en-US" altLang="ko-KR" dirty="0"/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목차</a:t>
            </a:r>
          </a:p>
        </p:txBody>
      </p:sp>
      <p:sp>
        <p:nvSpPr>
          <p:cNvPr id="3077" name="Text Box 5"/>
          <p:cNvSpPr txBox="1">
            <a:spLocks noChangeArrowheads="1"/>
          </p:cNvSpPr>
          <p:nvPr/>
        </p:nvSpPr>
        <p:spPr bwMode="auto">
          <a:xfrm>
            <a:off x="1052513" y="1207358"/>
            <a:ext cx="4876656" cy="33624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lnSpc>
                <a:spcPts val="1500"/>
              </a:lnSpc>
            </a:pPr>
            <a:r>
              <a:rPr lang="en-US" altLang="ko-KR" sz="1000" dirty="0">
                <a:latin typeface="돋움" pitchFamily="50" charset="-127"/>
                <a:ea typeface="돋움" pitchFamily="50" charset="-127"/>
              </a:rPr>
              <a:t>1. </a:t>
            </a:r>
            <a:r>
              <a:rPr lang="ko-KR" altLang="en-US" sz="1000" dirty="0">
                <a:latin typeface="돋움" pitchFamily="50" charset="-127"/>
                <a:ea typeface="돋움" pitchFamily="50" charset="-127"/>
              </a:rPr>
              <a:t>협업정보 온라인시스템 개요				</a:t>
            </a:r>
            <a:r>
              <a:rPr lang="en-US" altLang="ko-KR" sz="1000" dirty="0">
                <a:latin typeface="돋움" pitchFamily="50" charset="-127"/>
                <a:ea typeface="돋움" pitchFamily="50" charset="-127"/>
              </a:rPr>
              <a:t>2</a:t>
            </a:r>
          </a:p>
          <a:p>
            <a:pPr>
              <a:lnSpc>
                <a:spcPts val="1500"/>
              </a:lnSpc>
            </a:pPr>
            <a:r>
              <a:rPr lang="en-US" altLang="ko-KR" sz="1000" dirty="0">
                <a:latin typeface="돋움" pitchFamily="50" charset="-127"/>
                <a:ea typeface="돋움" pitchFamily="50" charset="-127"/>
              </a:rPr>
              <a:t>	1.1 </a:t>
            </a:r>
            <a:r>
              <a:rPr lang="ko-KR" altLang="en-US" sz="1000" dirty="0">
                <a:latin typeface="돋움" pitchFamily="50" charset="-127"/>
                <a:ea typeface="돋움" pitchFamily="50" charset="-127"/>
              </a:rPr>
              <a:t>협업정보 온라인시스템이란</a:t>
            </a:r>
            <a:r>
              <a:rPr lang="en-US" altLang="ko-KR" sz="1000" dirty="0">
                <a:latin typeface="돋움" pitchFamily="50" charset="-127"/>
                <a:ea typeface="돋움" pitchFamily="50" charset="-127"/>
              </a:rPr>
              <a:t>?		2</a:t>
            </a:r>
          </a:p>
          <a:p>
            <a:pPr>
              <a:lnSpc>
                <a:spcPts val="1500"/>
              </a:lnSpc>
            </a:pPr>
            <a:r>
              <a:rPr lang="en-US" altLang="ko-KR" sz="1000" dirty="0">
                <a:latin typeface="돋움" pitchFamily="50" charset="-127"/>
                <a:ea typeface="돋움" pitchFamily="50" charset="-127"/>
              </a:rPr>
              <a:t>	1.2 </a:t>
            </a:r>
            <a:r>
              <a:rPr lang="ko-KR" altLang="en-US" sz="1000" dirty="0">
                <a:latin typeface="돋움" pitchFamily="50" charset="-127"/>
                <a:ea typeface="돋움" pitchFamily="50" charset="-127"/>
              </a:rPr>
              <a:t>주요 기능				</a:t>
            </a:r>
            <a:r>
              <a:rPr lang="en-US" altLang="ko-KR" sz="1000" dirty="0">
                <a:latin typeface="돋움" pitchFamily="50" charset="-127"/>
                <a:ea typeface="돋움" pitchFamily="50" charset="-127"/>
              </a:rPr>
              <a:t>2</a:t>
            </a:r>
          </a:p>
          <a:p>
            <a:pPr>
              <a:lnSpc>
                <a:spcPts val="1500"/>
              </a:lnSpc>
            </a:pPr>
            <a:r>
              <a:rPr lang="en-US" altLang="ko-KR" sz="1000" dirty="0">
                <a:latin typeface="돋움" pitchFamily="50" charset="-127"/>
                <a:ea typeface="돋움" pitchFamily="50" charset="-127"/>
              </a:rPr>
              <a:t>	1.3 </a:t>
            </a:r>
            <a:r>
              <a:rPr lang="ko-KR" altLang="en-US" sz="1000" dirty="0">
                <a:latin typeface="돋움" pitchFamily="50" charset="-127"/>
                <a:ea typeface="돋움" pitchFamily="50" charset="-127"/>
              </a:rPr>
              <a:t>사이트 구성			</a:t>
            </a:r>
            <a:r>
              <a:rPr lang="en-US" altLang="ko-KR" sz="1000" dirty="0">
                <a:latin typeface="돋움" pitchFamily="50" charset="-127"/>
                <a:ea typeface="돋움" pitchFamily="50" charset="-127"/>
              </a:rPr>
              <a:t>2</a:t>
            </a:r>
          </a:p>
          <a:p>
            <a:pPr>
              <a:lnSpc>
                <a:spcPts val="1500"/>
              </a:lnSpc>
            </a:pPr>
            <a:endParaRPr lang="en-US" altLang="ko-KR" sz="1000" dirty="0">
              <a:latin typeface="돋움" pitchFamily="50" charset="-127"/>
              <a:ea typeface="돋움" pitchFamily="50" charset="-127"/>
            </a:endParaRPr>
          </a:p>
          <a:p>
            <a:pPr>
              <a:lnSpc>
                <a:spcPts val="1500"/>
              </a:lnSpc>
            </a:pPr>
            <a:r>
              <a:rPr lang="en-US" altLang="ko-KR" sz="1000" dirty="0">
                <a:latin typeface="돋움" pitchFamily="50" charset="-127"/>
                <a:ea typeface="돋움" pitchFamily="50" charset="-127"/>
              </a:rPr>
              <a:t>2. </a:t>
            </a:r>
            <a:r>
              <a:rPr lang="ko-KR" altLang="en-US" sz="1000" dirty="0">
                <a:latin typeface="돋움" pitchFamily="50" charset="-127"/>
                <a:ea typeface="돋움" pitchFamily="50" charset="-127"/>
              </a:rPr>
              <a:t>사용하시기 전에				</a:t>
            </a:r>
            <a:r>
              <a:rPr lang="en-US" altLang="ko-KR" sz="1000" dirty="0">
                <a:latin typeface="돋움" pitchFamily="50" charset="-127"/>
                <a:ea typeface="돋움" pitchFamily="50" charset="-127"/>
              </a:rPr>
              <a:t>3</a:t>
            </a:r>
          </a:p>
          <a:p>
            <a:pPr>
              <a:lnSpc>
                <a:spcPts val="1500"/>
              </a:lnSpc>
            </a:pPr>
            <a:r>
              <a:rPr lang="en-US" altLang="ko-KR" sz="1000" dirty="0">
                <a:latin typeface="돋움" pitchFamily="50" charset="-127"/>
                <a:ea typeface="돋움" pitchFamily="50" charset="-127"/>
              </a:rPr>
              <a:t>	2.1 </a:t>
            </a:r>
            <a:r>
              <a:rPr lang="ko-KR" altLang="en-US" sz="1000" dirty="0">
                <a:latin typeface="돋움" pitchFamily="50" charset="-127"/>
                <a:ea typeface="돋움" pitchFamily="50" charset="-127"/>
              </a:rPr>
              <a:t>기본 사양				</a:t>
            </a:r>
            <a:r>
              <a:rPr lang="en-US" altLang="ko-KR" sz="1000" dirty="0">
                <a:latin typeface="돋움" pitchFamily="50" charset="-127"/>
                <a:ea typeface="돋움" pitchFamily="50" charset="-127"/>
              </a:rPr>
              <a:t>3</a:t>
            </a:r>
          </a:p>
          <a:p>
            <a:pPr>
              <a:lnSpc>
                <a:spcPts val="1500"/>
              </a:lnSpc>
            </a:pPr>
            <a:r>
              <a:rPr lang="en-US" altLang="ko-KR" sz="1000" dirty="0">
                <a:latin typeface="돋움" pitchFamily="50" charset="-127"/>
                <a:ea typeface="돋움" pitchFamily="50" charset="-127"/>
              </a:rPr>
              <a:t>	2.2 </a:t>
            </a:r>
            <a:r>
              <a:rPr lang="ko-KR" altLang="en-US" sz="1000" dirty="0">
                <a:latin typeface="돋움" pitchFamily="50" charset="-127"/>
                <a:ea typeface="돋움" pitchFamily="50" charset="-127"/>
              </a:rPr>
              <a:t>협업정보 온라인시스템 접속방법		</a:t>
            </a:r>
            <a:r>
              <a:rPr lang="en-US" altLang="ko-KR" sz="1000" dirty="0">
                <a:latin typeface="돋움" pitchFamily="50" charset="-127"/>
                <a:ea typeface="돋움" pitchFamily="50" charset="-127"/>
              </a:rPr>
              <a:t>3</a:t>
            </a:r>
          </a:p>
          <a:p>
            <a:pPr>
              <a:lnSpc>
                <a:spcPts val="1500"/>
              </a:lnSpc>
            </a:pPr>
            <a:r>
              <a:rPr lang="en-US" altLang="ko-KR" sz="1000" dirty="0">
                <a:latin typeface="돋움" pitchFamily="50" charset="-127"/>
                <a:ea typeface="돋움" pitchFamily="50" charset="-127"/>
              </a:rPr>
              <a:t>	2.3 </a:t>
            </a:r>
            <a:r>
              <a:rPr lang="ko-KR" altLang="en-US" sz="1000" dirty="0">
                <a:latin typeface="돋움" pitchFamily="50" charset="-127"/>
                <a:ea typeface="돋움" pitchFamily="50" charset="-127"/>
              </a:rPr>
              <a:t>로그인				</a:t>
            </a:r>
            <a:r>
              <a:rPr lang="en-US" altLang="ko-KR" sz="1000" dirty="0">
                <a:latin typeface="돋움" pitchFamily="50" charset="-127"/>
                <a:ea typeface="돋움" pitchFamily="50" charset="-127"/>
              </a:rPr>
              <a:t>3</a:t>
            </a:r>
          </a:p>
          <a:p>
            <a:pPr>
              <a:lnSpc>
                <a:spcPts val="1500"/>
              </a:lnSpc>
            </a:pPr>
            <a:endParaRPr lang="en-US" altLang="ko-KR" sz="1000" dirty="0">
              <a:latin typeface="돋움" pitchFamily="50" charset="-127"/>
              <a:ea typeface="돋움" pitchFamily="50" charset="-127"/>
            </a:endParaRPr>
          </a:p>
          <a:p>
            <a:pPr>
              <a:lnSpc>
                <a:spcPts val="1500"/>
              </a:lnSpc>
            </a:pPr>
            <a:r>
              <a:rPr lang="en-US" altLang="ko-KR" sz="1000" dirty="0">
                <a:latin typeface="돋움" pitchFamily="50" charset="-127"/>
                <a:ea typeface="돋움" pitchFamily="50" charset="-127"/>
              </a:rPr>
              <a:t>3. </a:t>
            </a:r>
            <a:r>
              <a:rPr lang="ko-KR" altLang="en-US" sz="1000" dirty="0">
                <a:latin typeface="돋움" pitchFamily="50" charset="-127"/>
                <a:ea typeface="돋움" pitchFamily="50" charset="-127"/>
              </a:rPr>
              <a:t>회원가입 및 정보관리				</a:t>
            </a:r>
            <a:r>
              <a:rPr lang="en-US" altLang="ko-KR" sz="1000" dirty="0">
                <a:latin typeface="돋움" pitchFamily="50" charset="-127"/>
                <a:ea typeface="돋움" pitchFamily="50" charset="-127"/>
              </a:rPr>
              <a:t>4</a:t>
            </a:r>
          </a:p>
          <a:p>
            <a:pPr>
              <a:lnSpc>
                <a:spcPts val="1500"/>
              </a:lnSpc>
            </a:pPr>
            <a:r>
              <a:rPr lang="en-US" altLang="ko-KR" sz="1000" dirty="0">
                <a:latin typeface="돋움" pitchFamily="50" charset="-127"/>
                <a:ea typeface="돋움" pitchFamily="50" charset="-127"/>
              </a:rPr>
              <a:t>	</a:t>
            </a:r>
            <a:r>
              <a:rPr lang="en-US" altLang="ko-KR" sz="1000" dirty="0" smtClean="0">
                <a:latin typeface="돋움" pitchFamily="50" charset="-127"/>
                <a:ea typeface="돋움" pitchFamily="50" charset="-127"/>
              </a:rPr>
              <a:t>3.1 </a:t>
            </a:r>
            <a:r>
              <a:rPr lang="ko-KR" altLang="en-US" sz="1000" dirty="0" smtClean="0">
                <a:latin typeface="돋움" pitchFamily="50" charset="-127"/>
                <a:ea typeface="돋움" pitchFamily="50" charset="-127"/>
              </a:rPr>
              <a:t>회원 </a:t>
            </a:r>
            <a:r>
              <a:rPr lang="ko-KR" altLang="en-US" sz="1000" dirty="0">
                <a:latin typeface="돋움" pitchFamily="50" charset="-127"/>
                <a:ea typeface="돋움" pitchFamily="50" charset="-127"/>
              </a:rPr>
              <a:t>가입절차			</a:t>
            </a:r>
            <a:r>
              <a:rPr lang="en-US" altLang="ko-KR" sz="1000" dirty="0" smtClean="0">
                <a:latin typeface="돋움" pitchFamily="50" charset="-127"/>
                <a:ea typeface="돋움" pitchFamily="50" charset="-127"/>
              </a:rPr>
              <a:t>4</a:t>
            </a:r>
            <a:endParaRPr lang="en-US" altLang="ko-KR" sz="1000" dirty="0">
              <a:latin typeface="돋움" pitchFamily="50" charset="-127"/>
              <a:ea typeface="돋움" pitchFamily="50" charset="-127"/>
            </a:endParaRPr>
          </a:p>
          <a:p>
            <a:pPr>
              <a:lnSpc>
                <a:spcPts val="1500"/>
              </a:lnSpc>
            </a:pPr>
            <a:r>
              <a:rPr lang="en-US" altLang="ko-KR" sz="1000" dirty="0" smtClean="0">
                <a:latin typeface="돋움" pitchFamily="50" charset="-127"/>
                <a:ea typeface="돋움" pitchFamily="50" charset="-127"/>
              </a:rPr>
              <a:t>	3.2 </a:t>
            </a:r>
            <a:r>
              <a:rPr lang="ko-KR" altLang="en-US" sz="1000" dirty="0" smtClean="0">
                <a:latin typeface="돋움" pitchFamily="50" charset="-127"/>
                <a:ea typeface="돋움" pitchFamily="50" charset="-127"/>
              </a:rPr>
              <a:t>마이페이지</a:t>
            </a:r>
            <a:r>
              <a:rPr lang="en-US" altLang="ko-KR" sz="1000" dirty="0" smtClean="0">
                <a:latin typeface="돋움" pitchFamily="50" charset="-127"/>
                <a:ea typeface="돋움" pitchFamily="50" charset="-127"/>
              </a:rPr>
              <a:t>				5</a:t>
            </a:r>
          </a:p>
          <a:p>
            <a:pPr>
              <a:lnSpc>
                <a:spcPts val="1500"/>
              </a:lnSpc>
            </a:pPr>
            <a:endParaRPr lang="en-US" altLang="ko-KR" sz="1000" dirty="0">
              <a:latin typeface="돋움" pitchFamily="50" charset="-127"/>
              <a:ea typeface="돋움" pitchFamily="50" charset="-127"/>
            </a:endParaRPr>
          </a:p>
          <a:p>
            <a:pPr>
              <a:lnSpc>
                <a:spcPts val="1500"/>
              </a:lnSpc>
            </a:pPr>
            <a:r>
              <a:rPr lang="en-US" altLang="ko-KR" sz="1000" dirty="0" smtClean="0">
                <a:latin typeface="돋움" pitchFamily="50" charset="-127"/>
                <a:ea typeface="돋움" pitchFamily="50" charset="-127"/>
              </a:rPr>
              <a:t>4. </a:t>
            </a:r>
            <a:r>
              <a:rPr lang="ko-KR" altLang="en-US" sz="1000" dirty="0"/>
              <a:t>협업사업신청 방법</a:t>
            </a:r>
            <a:r>
              <a:rPr lang="ko-KR" altLang="en-US" sz="1000" dirty="0">
                <a:latin typeface="돋움" pitchFamily="50" charset="-127"/>
                <a:ea typeface="돋움" pitchFamily="50" charset="-127"/>
              </a:rPr>
              <a:t>			</a:t>
            </a:r>
            <a:r>
              <a:rPr lang="en-US" altLang="ko-KR" sz="1000" dirty="0" smtClean="0">
                <a:latin typeface="돋움" pitchFamily="50" charset="-127"/>
                <a:ea typeface="돋움" pitchFamily="50" charset="-127"/>
              </a:rPr>
              <a:t>	</a:t>
            </a:r>
            <a:r>
              <a:rPr lang="en-US" altLang="ko-KR" sz="1000" dirty="0" smtClean="0">
                <a:latin typeface="돋움" pitchFamily="50" charset="-127"/>
                <a:ea typeface="돋움" pitchFamily="50" charset="-127"/>
              </a:rPr>
              <a:t>5</a:t>
            </a:r>
            <a:endParaRPr lang="en-US" altLang="ko-KR" sz="1000" dirty="0">
              <a:latin typeface="돋움" pitchFamily="50" charset="-127"/>
              <a:ea typeface="돋움" pitchFamily="50" charset="-127"/>
            </a:endParaRPr>
          </a:p>
          <a:p>
            <a:pPr>
              <a:lnSpc>
                <a:spcPts val="1500"/>
              </a:lnSpc>
            </a:pPr>
            <a:r>
              <a:rPr lang="en-US" altLang="ko-KR" sz="1000" dirty="0" smtClean="0">
                <a:latin typeface="돋움" pitchFamily="50" charset="-127"/>
                <a:ea typeface="돋움" pitchFamily="50" charset="-127"/>
              </a:rPr>
              <a:t>	4.1 </a:t>
            </a:r>
            <a:r>
              <a:rPr lang="ko-KR" altLang="en-US" sz="1000" dirty="0"/>
              <a:t>협업사업신청 방법</a:t>
            </a:r>
            <a:r>
              <a:rPr lang="ko-KR" altLang="en-US" sz="1000" dirty="0" smtClean="0">
                <a:latin typeface="돋움" pitchFamily="50" charset="-127"/>
                <a:ea typeface="돋움" pitchFamily="50" charset="-127"/>
              </a:rPr>
              <a:t>			</a:t>
            </a:r>
            <a:r>
              <a:rPr lang="en-US" altLang="ko-KR" sz="1000" dirty="0" smtClean="0">
                <a:latin typeface="돋움" pitchFamily="50" charset="-127"/>
                <a:ea typeface="돋움" pitchFamily="50" charset="-127"/>
              </a:rPr>
              <a:t>5</a:t>
            </a:r>
            <a:endParaRPr lang="en-US" altLang="ko-KR" sz="1000" dirty="0" smtClean="0">
              <a:latin typeface="돋움" pitchFamily="50" charset="-127"/>
              <a:ea typeface="돋움" pitchFamily="50" charset="-127"/>
            </a:endParaRPr>
          </a:p>
          <a:p>
            <a:pPr>
              <a:lnSpc>
                <a:spcPts val="1500"/>
              </a:lnSpc>
            </a:pPr>
            <a:r>
              <a:rPr lang="en-US" altLang="ko-KR" sz="1000" dirty="0" smtClean="0">
                <a:latin typeface="돋움" pitchFamily="50" charset="-127"/>
                <a:ea typeface="돋움" pitchFamily="50" charset="-127"/>
              </a:rPr>
              <a:t>		</a:t>
            </a:r>
            <a:endParaRPr lang="en-US" altLang="ko-KR" sz="1000" dirty="0">
              <a:latin typeface="돋움" pitchFamily="50" charset="-127"/>
              <a:ea typeface="돋움" pitchFamily="50" charset="-127"/>
            </a:endParaRPr>
          </a:p>
        </p:txBody>
      </p:sp>
      <p:sp>
        <p:nvSpPr>
          <p:cNvPr id="3078" name="Line 6"/>
          <p:cNvSpPr>
            <a:spLocks noChangeShapeType="1"/>
          </p:cNvSpPr>
          <p:nvPr/>
        </p:nvSpPr>
        <p:spPr bwMode="auto">
          <a:xfrm>
            <a:off x="1052513" y="1134333"/>
            <a:ext cx="4824412" cy="0"/>
          </a:xfrm>
          <a:prstGeom prst="line">
            <a:avLst/>
          </a:prstGeom>
          <a:noFill/>
          <a:ln w="28575">
            <a:solidFill>
              <a:schemeClr val="bg2"/>
            </a:solidFill>
            <a:round/>
            <a:headEnd/>
            <a:tailEnd/>
          </a:ln>
          <a:effectLst/>
        </p:spPr>
        <p:txBody>
          <a:bodyPr/>
          <a:lstStyle/>
          <a:p>
            <a:endParaRPr lang="ko-KR" altLang="en-US" dirty="0"/>
          </a:p>
        </p:txBody>
      </p:sp>
      <p:sp>
        <p:nvSpPr>
          <p:cNvPr id="3079" name="Line 7"/>
          <p:cNvSpPr>
            <a:spLocks noChangeShapeType="1"/>
          </p:cNvSpPr>
          <p:nvPr/>
        </p:nvSpPr>
        <p:spPr bwMode="auto">
          <a:xfrm>
            <a:off x="1052513" y="2123728"/>
            <a:ext cx="4824412" cy="0"/>
          </a:xfrm>
          <a:prstGeom prst="line">
            <a:avLst/>
          </a:prstGeom>
          <a:noFill/>
          <a:ln w="6350">
            <a:solidFill>
              <a:schemeClr val="bg2"/>
            </a:solidFill>
            <a:prstDash val="dash"/>
            <a:round/>
            <a:headEnd/>
            <a:tailEnd/>
          </a:ln>
          <a:effectLst/>
        </p:spPr>
        <p:txBody>
          <a:bodyPr/>
          <a:lstStyle/>
          <a:p>
            <a:endParaRPr lang="ko-KR" altLang="en-US" dirty="0"/>
          </a:p>
        </p:txBody>
      </p:sp>
      <p:sp>
        <p:nvSpPr>
          <p:cNvPr id="3080" name="Line 8"/>
          <p:cNvSpPr>
            <a:spLocks noChangeShapeType="1"/>
          </p:cNvSpPr>
          <p:nvPr/>
        </p:nvSpPr>
        <p:spPr bwMode="auto">
          <a:xfrm>
            <a:off x="1052513" y="3059832"/>
            <a:ext cx="4824412" cy="0"/>
          </a:xfrm>
          <a:prstGeom prst="line">
            <a:avLst/>
          </a:prstGeom>
          <a:noFill/>
          <a:ln w="6350">
            <a:solidFill>
              <a:schemeClr val="bg2"/>
            </a:solidFill>
            <a:prstDash val="dash"/>
            <a:round/>
            <a:headEnd/>
            <a:tailEnd/>
          </a:ln>
          <a:effectLst/>
        </p:spPr>
        <p:txBody>
          <a:bodyPr/>
          <a:lstStyle/>
          <a:p>
            <a:endParaRPr lang="ko-KR" altLang="en-US" dirty="0"/>
          </a:p>
        </p:txBody>
      </p:sp>
      <p:sp>
        <p:nvSpPr>
          <p:cNvPr id="3082" name="Line 10"/>
          <p:cNvSpPr>
            <a:spLocks noChangeShapeType="1"/>
          </p:cNvSpPr>
          <p:nvPr/>
        </p:nvSpPr>
        <p:spPr bwMode="auto">
          <a:xfrm>
            <a:off x="1052513" y="3779912"/>
            <a:ext cx="4824412" cy="0"/>
          </a:xfrm>
          <a:prstGeom prst="line">
            <a:avLst/>
          </a:prstGeom>
          <a:noFill/>
          <a:ln w="6350">
            <a:solidFill>
              <a:schemeClr val="bg2"/>
            </a:solidFill>
            <a:prstDash val="dash"/>
            <a:round/>
            <a:headEnd/>
            <a:tailEnd/>
          </a:ln>
          <a:effectLst/>
        </p:spPr>
        <p:txBody>
          <a:bodyPr/>
          <a:lstStyle/>
          <a:p>
            <a:endParaRPr lang="ko-KR" altLang="en-US" dirty="0"/>
          </a:p>
        </p:txBody>
      </p:sp>
      <p:sp>
        <p:nvSpPr>
          <p:cNvPr id="3083" name="Line 11"/>
          <p:cNvSpPr>
            <a:spLocks noChangeShapeType="1"/>
          </p:cNvSpPr>
          <p:nvPr/>
        </p:nvSpPr>
        <p:spPr bwMode="auto">
          <a:xfrm>
            <a:off x="1052513" y="5076056"/>
            <a:ext cx="4824412" cy="0"/>
          </a:xfrm>
          <a:prstGeom prst="line">
            <a:avLst/>
          </a:prstGeom>
          <a:noFill/>
          <a:ln w="6350">
            <a:solidFill>
              <a:schemeClr val="bg2"/>
            </a:solidFill>
            <a:prstDash val="dash"/>
            <a:round/>
            <a:headEnd/>
            <a:tailEnd/>
          </a:ln>
          <a:effectLst/>
        </p:spPr>
        <p:txBody>
          <a:bodyPr/>
          <a:lstStyle/>
          <a:p>
            <a:endParaRPr lang="ko-KR" altLang="en-US" dirty="0"/>
          </a:p>
        </p:txBody>
      </p:sp>
      <p:sp>
        <p:nvSpPr>
          <p:cNvPr id="3086" name="Text Box 14"/>
          <p:cNvSpPr txBox="1">
            <a:spLocks noChangeArrowheads="1"/>
          </p:cNvSpPr>
          <p:nvPr/>
        </p:nvSpPr>
        <p:spPr bwMode="auto">
          <a:xfrm>
            <a:off x="1052513" y="775558"/>
            <a:ext cx="598487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ko-KR" altLang="en-US" sz="1400" dirty="0">
                <a:latin typeface="HY견고딕" pitchFamily="18" charset="-127"/>
                <a:ea typeface="HY견고딕" pitchFamily="18" charset="-127"/>
              </a:rPr>
              <a:t>목 차</a:t>
            </a:r>
          </a:p>
        </p:txBody>
      </p:sp>
      <p:pic>
        <p:nvPicPr>
          <p:cNvPr id="11" name="Picture 3" descr="C:\Users\KDH\Desktop\기본\logo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1960" y="8633023"/>
            <a:ext cx="1065392" cy="4673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68AF12-15E8-4E82-BCA4-B45B03E6C408}" type="slidenum">
              <a:rPr lang="en-US" altLang="ko-KR"/>
              <a:pPr/>
              <a:t>2</a:t>
            </a:fld>
            <a:endParaRPr lang="en-US" altLang="ko-KR" dirty="0"/>
          </a:p>
        </p:txBody>
      </p:sp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협업정보 온라인시스템 개요</a:t>
            </a:r>
          </a:p>
        </p:txBody>
      </p:sp>
      <p:grpSp>
        <p:nvGrpSpPr>
          <p:cNvPr id="4107" name="Group 11"/>
          <p:cNvGrpSpPr>
            <a:grpSpLocks/>
          </p:cNvGrpSpPr>
          <p:nvPr/>
        </p:nvGrpSpPr>
        <p:grpSpPr bwMode="auto">
          <a:xfrm>
            <a:off x="188913" y="609600"/>
            <a:ext cx="6480175" cy="219075"/>
            <a:chOff x="119" y="384"/>
            <a:chExt cx="4082" cy="138"/>
          </a:xfrm>
        </p:grpSpPr>
        <p:sp>
          <p:nvSpPr>
            <p:cNvPr id="4102" name="Rectangle 6"/>
            <p:cNvSpPr>
              <a:spLocks noChangeArrowheads="1"/>
            </p:cNvSpPr>
            <p:nvPr/>
          </p:nvSpPr>
          <p:spPr bwMode="auto">
            <a:xfrm>
              <a:off x="391" y="384"/>
              <a:ext cx="3810" cy="137"/>
            </a:xfrm>
            <a:prstGeom prst="rect">
              <a:avLst/>
            </a:prstGeom>
            <a:solidFill>
              <a:srgbClr val="EAEAEA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ko-KR" altLang="en-US" dirty="0"/>
            </a:p>
          </p:txBody>
        </p:sp>
        <p:sp>
          <p:nvSpPr>
            <p:cNvPr id="4103" name="Rectangle 7"/>
            <p:cNvSpPr>
              <a:spLocks noChangeArrowheads="1"/>
            </p:cNvSpPr>
            <p:nvPr/>
          </p:nvSpPr>
          <p:spPr bwMode="auto">
            <a:xfrm>
              <a:off x="164" y="385"/>
              <a:ext cx="96" cy="137"/>
            </a:xfrm>
            <a:prstGeom prst="rect">
              <a:avLst/>
            </a:prstGeom>
            <a:solidFill>
              <a:srgbClr val="458EC9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ko-KR" altLang="en-US" dirty="0"/>
            </a:p>
          </p:txBody>
        </p:sp>
        <p:sp>
          <p:nvSpPr>
            <p:cNvPr id="4104" name="Rectangle 8"/>
            <p:cNvSpPr>
              <a:spLocks noChangeArrowheads="1"/>
            </p:cNvSpPr>
            <p:nvPr/>
          </p:nvSpPr>
          <p:spPr bwMode="auto">
            <a:xfrm>
              <a:off x="119" y="385"/>
              <a:ext cx="48" cy="137"/>
            </a:xfrm>
            <a:prstGeom prst="rect">
              <a:avLst/>
            </a:prstGeom>
            <a:solidFill>
              <a:srgbClr val="2A629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ko-KR" altLang="en-US" dirty="0"/>
            </a:p>
          </p:txBody>
        </p:sp>
        <p:sp>
          <p:nvSpPr>
            <p:cNvPr id="4105" name="Rectangle 9"/>
            <p:cNvSpPr>
              <a:spLocks noChangeArrowheads="1"/>
            </p:cNvSpPr>
            <p:nvPr/>
          </p:nvSpPr>
          <p:spPr bwMode="auto">
            <a:xfrm>
              <a:off x="255" y="385"/>
              <a:ext cx="136" cy="137"/>
            </a:xfrm>
            <a:prstGeom prst="rect">
              <a:avLst/>
            </a:prstGeom>
            <a:solidFill>
              <a:srgbClr val="96BFE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ko-KR" altLang="en-US" dirty="0"/>
            </a:p>
          </p:txBody>
        </p:sp>
        <p:sp>
          <p:nvSpPr>
            <p:cNvPr id="4106" name="Text Box 10"/>
            <p:cNvSpPr txBox="1">
              <a:spLocks noChangeArrowheads="1"/>
            </p:cNvSpPr>
            <p:nvPr/>
          </p:nvSpPr>
          <p:spPr bwMode="auto">
            <a:xfrm>
              <a:off x="391" y="392"/>
              <a:ext cx="3084" cy="1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tIns="0" bIns="0" anchor="ctr">
              <a:spAutoFit/>
            </a:bodyPr>
            <a:lstStyle/>
            <a:p>
              <a:r>
                <a:rPr lang="en-US" altLang="ko-KR" sz="1300" b="1" dirty="0">
                  <a:solidFill>
                    <a:srgbClr val="123188"/>
                  </a:solidFill>
                  <a:latin typeface="돋움" pitchFamily="50" charset="-127"/>
                  <a:ea typeface="돋움" pitchFamily="50" charset="-127"/>
                </a:rPr>
                <a:t>1. </a:t>
              </a:r>
              <a:r>
                <a:rPr lang="ko-KR" altLang="en-US" sz="1300" b="1" dirty="0">
                  <a:solidFill>
                    <a:srgbClr val="123188"/>
                  </a:solidFill>
                  <a:latin typeface="돋움" pitchFamily="50" charset="-127"/>
                  <a:ea typeface="돋움" pitchFamily="50" charset="-127"/>
                </a:rPr>
                <a:t>협업정보 온라인시스템 개요</a:t>
              </a:r>
            </a:p>
          </p:txBody>
        </p:sp>
      </p:grpSp>
      <p:sp>
        <p:nvSpPr>
          <p:cNvPr id="4110" name="Text Box 14"/>
          <p:cNvSpPr txBox="1">
            <a:spLocks noChangeArrowheads="1"/>
          </p:cNvSpPr>
          <p:nvPr/>
        </p:nvSpPr>
        <p:spPr bwMode="auto">
          <a:xfrm>
            <a:off x="2420938" y="1401763"/>
            <a:ext cx="4176712" cy="981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130000"/>
              </a:lnSpc>
            </a:pPr>
            <a:r>
              <a:rPr lang="ko-KR" altLang="en-US" sz="900" dirty="0">
                <a:latin typeface="돋움" pitchFamily="50" charset="-127"/>
                <a:ea typeface="돋움" pitchFamily="50" charset="-127"/>
              </a:rPr>
              <a:t>협업기업 검색</a:t>
            </a:r>
            <a:r>
              <a:rPr lang="en-US" altLang="ko-KR" sz="900" dirty="0">
                <a:latin typeface="돋움" pitchFamily="50" charset="-127"/>
                <a:ea typeface="돋움" pitchFamily="50" charset="-127"/>
              </a:rPr>
              <a:t>, </a:t>
            </a:r>
            <a:r>
              <a:rPr lang="ko-KR" altLang="en-US" sz="900" dirty="0">
                <a:latin typeface="돋움" pitchFamily="50" charset="-127"/>
                <a:ea typeface="돋움" pitchFamily="50" charset="-127"/>
              </a:rPr>
              <a:t>협업제안 커뮤니티</a:t>
            </a:r>
            <a:r>
              <a:rPr lang="en-US" altLang="ko-KR" sz="900" dirty="0">
                <a:latin typeface="돋움" pitchFamily="50" charset="-127"/>
                <a:ea typeface="돋움" pitchFamily="50" charset="-127"/>
              </a:rPr>
              <a:t>, </a:t>
            </a:r>
            <a:r>
              <a:rPr lang="ko-KR" altLang="en-US" sz="900" dirty="0">
                <a:latin typeface="돋움" pitchFamily="50" charset="-127"/>
                <a:ea typeface="돋움" pitchFamily="50" charset="-127"/>
              </a:rPr>
              <a:t>협업사업 온라인지원 서비스 등 기업 간 협업사업의 활성화를 위하여 협업전담기관인 대ㆍ중소기업협력재단에서 운영하는 온라인 협업정보 시스템 </a:t>
            </a:r>
          </a:p>
          <a:p>
            <a:pPr>
              <a:lnSpc>
                <a:spcPct val="130000"/>
              </a:lnSpc>
            </a:pPr>
            <a:endParaRPr lang="ko-KR" altLang="en-US" sz="900" dirty="0">
              <a:latin typeface="돋움" pitchFamily="50" charset="-127"/>
              <a:ea typeface="돋움" pitchFamily="50" charset="-127"/>
            </a:endParaRPr>
          </a:p>
          <a:p>
            <a:pPr>
              <a:lnSpc>
                <a:spcPct val="130000"/>
              </a:lnSpc>
            </a:pPr>
            <a:r>
              <a:rPr lang="ko-KR" altLang="en-US" sz="900" dirty="0">
                <a:latin typeface="돋움" pitchFamily="50" charset="-127"/>
                <a:ea typeface="돋움" pitchFamily="50" charset="-127"/>
              </a:rPr>
              <a:t>■ 사이트주소 </a:t>
            </a:r>
            <a:r>
              <a:rPr lang="en-US" altLang="ko-KR" sz="900" dirty="0">
                <a:latin typeface="돋움" pitchFamily="50" charset="-127"/>
                <a:ea typeface="돋움" pitchFamily="50" charset="-127"/>
              </a:rPr>
              <a:t>: http://www.cobiz.go.kr</a:t>
            </a:r>
          </a:p>
        </p:txBody>
      </p:sp>
      <p:grpSp>
        <p:nvGrpSpPr>
          <p:cNvPr id="4113" name="Group 17"/>
          <p:cNvGrpSpPr>
            <a:grpSpLocks/>
          </p:cNvGrpSpPr>
          <p:nvPr/>
        </p:nvGrpSpPr>
        <p:grpSpPr bwMode="auto">
          <a:xfrm>
            <a:off x="333375" y="1019175"/>
            <a:ext cx="3382963" cy="176213"/>
            <a:chOff x="210" y="642"/>
            <a:chExt cx="2131" cy="111"/>
          </a:xfrm>
        </p:grpSpPr>
        <p:sp>
          <p:nvSpPr>
            <p:cNvPr id="4111" name="Rectangle 15"/>
            <p:cNvSpPr>
              <a:spLocks noChangeArrowheads="1"/>
            </p:cNvSpPr>
            <p:nvPr/>
          </p:nvSpPr>
          <p:spPr bwMode="auto">
            <a:xfrm>
              <a:off x="210" y="657"/>
              <a:ext cx="96" cy="96"/>
            </a:xfrm>
            <a:prstGeom prst="rect">
              <a:avLst/>
            </a:prstGeom>
            <a:solidFill>
              <a:srgbClr val="96BFE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ko-KR" altLang="en-US" dirty="0"/>
            </a:p>
          </p:txBody>
        </p:sp>
        <p:sp>
          <p:nvSpPr>
            <p:cNvPr id="4112" name="Text Box 16"/>
            <p:cNvSpPr txBox="1">
              <a:spLocks noChangeArrowheads="1"/>
            </p:cNvSpPr>
            <p:nvPr/>
          </p:nvSpPr>
          <p:spPr bwMode="auto">
            <a:xfrm>
              <a:off x="300" y="642"/>
              <a:ext cx="2041" cy="1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tIns="0" bIns="0" anchor="ctr">
              <a:spAutoFit/>
            </a:bodyPr>
            <a:lstStyle/>
            <a:p>
              <a:r>
                <a:rPr lang="en-US" altLang="ko-KR" sz="1100" b="1" dirty="0">
                  <a:latin typeface="돋움" pitchFamily="50" charset="-127"/>
                  <a:ea typeface="돋움" pitchFamily="50" charset="-127"/>
                </a:rPr>
                <a:t>1.1  </a:t>
              </a:r>
              <a:r>
                <a:rPr lang="ko-KR" altLang="en-US" sz="1100" b="1" dirty="0">
                  <a:latin typeface="돋움" pitchFamily="50" charset="-127"/>
                  <a:ea typeface="돋움" pitchFamily="50" charset="-127"/>
                </a:rPr>
                <a:t>협업정보 온라인시스템이란</a:t>
              </a:r>
              <a:r>
                <a:rPr lang="en-US" altLang="ko-KR" sz="1100" b="1" dirty="0">
                  <a:latin typeface="돋움" pitchFamily="50" charset="-127"/>
                  <a:ea typeface="돋움" pitchFamily="50" charset="-127"/>
                </a:rPr>
                <a:t>?</a:t>
              </a:r>
            </a:p>
          </p:txBody>
        </p:sp>
      </p:grpSp>
      <p:sp>
        <p:nvSpPr>
          <p:cNvPr id="4117" name="AutoShape 21"/>
          <p:cNvSpPr>
            <a:spLocks noChangeArrowheads="1"/>
          </p:cNvSpPr>
          <p:nvPr/>
        </p:nvSpPr>
        <p:spPr bwMode="auto">
          <a:xfrm>
            <a:off x="2420938" y="1328738"/>
            <a:ext cx="4176712" cy="1227137"/>
          </a:xfrm>
          <a:prstGeom prst="roundRect">
            <a:avLst>
              <a:gd name="adj" fmla="val 0"/>
            </a:avLst>
          </a:prstGeom>
          <a:noFill/>
          <a:ln w="19050" cap="rnd" algn="ctr">
            <a:solidFill>
              <a:schemeClr val="bg2"/>
            </a:solidFill>
            <a:prstDash val="sysDot"/>
            <a:round/>
            <a:headEnd/>
            <a:tailEnd/>
          </a:ln>
          <a:effectLst/>
        </p:spPr>
        <p:txBody>
          <a:bodyPr wrap="none" anchor="ctr"/>
          <a:lstStyle/>
          <a:p>
            <a:endParaRPr lang="ko-KR" altLang="en-US" dirty="0"/>
          </a:p>
        </p:txBody>
      </p:sp>
      <p:sp>
        <p:nvSpPr>
          <p:cNvPr id="85" name="AutoShape 85"/>
          <p:cNvSpPr>
            <a:spLocks noChangeArrowheads="1"/>
          </p:cNvSpPr>
          <p:nvPr/>
        </p:nvSpPr>
        <p:spPr bwMode="auto">
          <a:xfrm>
            <a:off x="333375" y="3706813"/>
            <a:ext cx="6264275" cy="2447925"/>
          </a:xfrm>
          <a:prstGeom prst="roundRect">
            <a:avLst>
              <a:gd name="adj" fmla="val 0"/>
            </a:avLst>
          </a:prstGeom>
          <a:noFill/>
          <a:ln w="19050" cap="rnd" algn="ctr">
            <a:solidFill>
              <a:schemeClr val="bg2"/>
            </a:solidFill>
            <a:prstDash val="sysDot"/>
            <a:round/>
            <a:headEnd/>
            <a:tailEnd/>
          </a:ln>
          <a:effectLst/>
        </p:spPr>
        <p:txBody>
          <a:bodyPr wrap="none" anchor="ctr"/>
          <a:lstStyle/>
          <a:p>
            <a:endParaRPr lang="ko-KR" altLang="en-US" dirty="0"/>
          </a:p>
        </p:txBody>
      </p:sp>
      <p:grpSp>
        <p:nvGrpSpPr>
          <p:cNvPr id="86" name="Group 86"/>
          <p:cNvGrpSpPr>
            <a:grpSpLocks/>
          </p:cNvGrpSpPr>
          <p:nvPr/>
        </p:nvGrpSpPr>
        <p:grpSpPr bwMode="auto">
          <a:xfrm>
            <a:off x="333375" y="3419475"/>
            <a:ext cx="3382963" cy="176213"/>
            <a:chOff x="210" y="642"/>
            <a:chExt cx="2131" cy="111"/>
          </a:xfrm>
        </p:grpSpPr>
        <p:sp>
          <p:nvSpPr>
            <p:cNvPr id="87" name="Rectangle 87"/>
            <p:cNvSpPr>
              <a:spLocks noChangeArrowheads="1"/>
            </p:cNvSpPr>
            <p:nvPr/>
          </p:nvSpPr>
          <p:spPr bwMode="auto">
            <a:xfrm>
              <a:off x="210" y="657"/>
              <a:ext cx="96" cy="96"/>
            </a:xfrm>
            <a:prstGeom prst="rect">
              <a:avLst/>
            </a:prstGeom>
            <a:solidFill>
              <a:srgbClr val="96BFE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ko-KR" altLang="en-US" dirty="0"/>
            </a:p>
          </p:txBody>
        </p:sp>
        <p:sp>
          <p:nvSpPr>
            <p:cNvPr id="88" name="Text Box 88"/>
            <p:cNvSpPr txBox="1">
              <a:spLocks noChangeArrowheads="1"/>
            </p:cNvSpPr>
            <p:nvPr/>
          </p:nvSpPr>
          <p:spPr bwMode="auto">
            <a:xfrm>
              <a:off x="300" y="642"/>
              <a:ext cx="2041" cy="1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tIns="0" bIns="0" anchor="ctr">
              <a:spAutoFit/>
            </a:bodyPr>
            <a:lstStyle/>
            <a:p>
              <a:r>
                <a:rPr lang="en-US" altLang="ko-KR" sz="1100" b="1" dirty="0"/>
                <a:t>1.2  </a:t>
              </a:r>
              <a:r>
                <a:rPr lang="ko-KR" altLang="en-US" sz="1100" b="1" dirty="0"/>
                <a:t>주요 기능</a:t>
              </a:r>
            </a:p>
          </p:txBody>
        </p:sp>
      </p:grpSp>
      <p:grpSp>
        <p:nvGrpSpPr>
          <p:cNvPr id="89" name="Group 89"/>
          <p:cNvGrpSpPr>
            <a:grpSpLocks/>
          </p:cNvGrpSpPr>
          <p:nvPr/>
        </p:nvGrpSpPr>
        <p:grpSpPr bwMode="auto">
          <a:xfrm>
            <a:off x="333375" y="6413500"/>
            <a:ext cx="3382963" cy="176213"/>
            <a:chOff x="210" y="642"/>
            <a:chExt cx="2131" cy="111"/>
          </a:xfrm>
        </p:grpSpPr>
        <p:sp>
          <p:nvSpPr>
            <p:cNvPr id="90" name="Rectangle 90"/>
            <p:cNvSpPr>
              <a:spLocks noChangeArrowheads="1"/>
            </p:cNvSpPr>
            <p:nvPr/>
          </p:nvSpPr>
          <p:spPr bwMode="auto">
            <a:xfrm>
              <a:off x="210" y="657"/>
              <a:ext cx="96" cy="96"/>
            </a:xfrm>
            <a:prstGeom prst="rect">
              <a:avLst/>
            </a:prstGeom>
            <a:solidFill>
              <a:srgbClr val="96BFE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ko-KR" altLang="en-US" dirty="0"/>
            </a:p>
          </p:txBody>
        </p:sp>
        <p:sp>
          <p:nvSpPr>
            <p:cNvPr id="91" name="Text Box 91"/>
            <p:cNvSpPr txBox="1">
              <a:spLocks noChangeArrowheads="1"/>
            </p:cNvSpPr>
            <p:nvPr/>
          </p:nvSpPr>
          <p:spPr bwMode="auto">
            <a:xfrm>
              <a:off x="300" y="642"/>
              <a:ext cx="2041" cy="1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tIns="0" bIns="0" anchor="ctr">
              <a:spAutoFit/>
            </a:bodyPr>
            <a:lstStyle/>
            <a:p>
              <a:r>
                <a:rPr lang="en-US" altLang="ko-KR" sz="1100" b="1" dirty="0"/>
                <a:t>1.3  </a:t>
              </a:r>
              <a:r>
                <a:rPr lang="ko-KR" altLang="en-US" sz="1100" b="1" dirty="0"/>
                <a:t>사이트 구성</a:t>
              </a:r>
            </a:p>
          </p:txBody>
        </p:sp>
      </p:grpSp>
      <p:graphicFrame>
        <p:nvGraphicFramePr>
          <p:cNvPr id="92" name="Group 18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9708596"/>
              </p:ext>
            </p:extLst>
          </p:nvPr>
        </p:nvGraphicFramePr>
        <p:xfrm>
          <a:off x="333375" y="6702425"/>
          <a:ext cx="6264275" cy="1902022"/>
        </p:xfrm>
        <a:graphic>
          <a:graphicData uri="http://schemas.openxmlformats.org/drawingml/2006/table">
            <a:tbl>
              <a:tblPr/>
              <a:tblGrid>
                <a:gridCol w="1871489"/>
                <a:gridCol w="4392786"/>
              </a:tblGrid>
              <a:tr h="27471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돋움" pitchFamily="50" charset="-127"/>
                          <a:ea typeface="돋움" pitchFamily="50" charset="-127"/>
                        </a:rPr>
                        <a:t>구분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돋움" pitchFamily="50" charset="-127"/>
                          <a:ea typeface="돋움" pitchFamily="50" charset="-127"/>
                        </a:rPr>
                        <a:t>내용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</a:tr>
              <a:tr h="27646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돋움" pitchFamily="50" charset="-127"/>
                          <a:ea typeface="돋움" pitchFamily="50" charset="-127"/>
                        </a:rPr>
                        <a:t>협업사업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돋움" pitchFamily="50" charset="-127"/>
                          <a:ea typeface="돋움" pitchFamily="50" charset="-127"/>
                        </a:rPr>
                        <a:t>협업개념</a:t>
                      </a:r>
                      <a:r>
                        <a:rPr kumimoji="1" lang="en-US" altLang="ko-KR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돋움" pitchFamily="50" charset="-127"/>
                          <a:ea typeface="돋움" pitchFamily="50" charset="-127"/>
                        </a:rPr>
                        <a:t>, </a:t>
                      </a:r>
                      <a:r>
                        <a:rPr kumimoji="1" lang="ko-KR" altLang="en-US" sz="9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돋움" pitchFamily="50" charset="-127"/>
                          <a:ea typeface="돋움" pitchFamily="50" charset="-127"/>
                        </a:rPr>
                        <a:t>소그룹지원</a:t>
                      </a:r>
                      <a:r>
                        <a:rPr kumimoji="1" lang="en-US" altLang="ko-KR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돋움" pitchFamily="50" charset="-127"/>
                          <a:ea typeface="돋움" pitchFamily="50" charset="-127"/>
                        </a:rPr>
                        <a:t>, BM</a:t>
                      </a:r>
                      <a:r>
                        <a:rPr kumimoji="1" lang="ko-KR" alt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돋움" pitchFamily="50" charset="-127"/>
                          <a:ea typeface="돋움" pitchFamily="50" charset="-127"/>
                        </a:rPr>
                        <a:t>지원</a:t>
                      </a:r>
                      <a:r>
                        <a:rPr kumimoji="1" lang="en-US" altLang="ko-KR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돋움" pitchFamily="50" charset="-127"/>
                          <a:ea typeface="돋움" pitchFamily="50" charset="-127"/>
                        </a:rPr>
                        <a:t>, R&amp;D</a:t>
                      </a:r>
                      <a:r>
                        <a:rPr kumimoji="1" lang="ko-KR" alt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돋움" pitchFamily="50" charset="-127"/>
                          <a:ea typeface="돋움" pitchFamily="50" charset="-127"/>
                        </a:rPr>
                        <a:t>후속지원</a:t>
                      </a:r>
                      <a:r>
                        <a:rPr kumimoji="1" lang="en-US" altLang="ko-KR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돋움" pitchFamily="50" charset="-127"/>
                          <a:ea typeface="돋움" pitchFamily="50" charset="-127"/>
                        </a:rPr>
                        <a:t>, </a:t>
                      </a:r>
                      <a:r>
                        <a:rPr kumimoji="1" lang="ko-KR" alt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돋움" pitchFamily="50" charset="-127"/>
                          <a:ea typeface="돋움" pitchFamily="50" charset="-127"/>
                        </a:rPr>
                        <a:t>표준계약서보급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5197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돋움" pitchFamily="50" charset="-127"/>
                          <a:ea typeface="돋움" pitchFamily="50" charset="-127"/>
                        </a:rPr>
                        <a:t>협업승인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돋움" pitchFamily="50" charset="-127"/>
                          <a:ea typeface="돋움" pitchFamily="50" charset="-127"/>
                        </a:rPr>
                        <a:t>승인제도</a:t>
                      </a:r>
                      <a:r>
                        <a:rPr kumimoji="1" lang="en-US" altLang="ko-KR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돋움" pitchFamily="50" charset="-127"/>
                          <a:ea typeface="돋움" pitchFamily="50" charset="-127"/>
                        </a:rPr>
                        <a:t>, </a:t>
                      </a:r>
                      <a:r>
                        <a:rPr kumimoji="1" lang="ko-KR" alt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돋움" pitchFamily="50" charset="-127"/>
                          <a:ea typeface="돋움" pitchFamily="50" charset="-127"/>
                        </a:rPr>
                        <a:t>우대제도</a:t>
                      </a:r>
                      <a:r>
                        <a:rPr kumimoji="1" lang="en-US" altLang="ko-KR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돋움" pitchFamily="50" charset="-127"/>
                          <a:ea typeface="돋움" pitchFamily="50" charset="-127"/>
                        </a:rPr>
                        <a:t>, </a:t>
                      </a:r>
                      <a:r>
                        <a:rPr kumimoji="1" lang="ko-KR" alt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돋움" pitchFamily="50" charset="-127"/>
                          <a:ea typeface="돋움" pitchFamily="50" charset="-127"/>
                        </a:rPr>
                        <a:t>승인신청</a:t>
                      </a:r>
                      <a:r>
                        <a:rPr kumimoji="1" lang="en-US" altLang="ko-KR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돋움" pitchFamily="50" charset="-127"/>
                          <a:ea typeface="돋움" pitchFamily="50" charset="-127"/>
                        </a:rPr>
                        <a:t>, </a:t>
                      </a:r>
                      <a:r>
                        <a:rPr kumimoji="1" lang="ko-KR" alt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돋움" pitchFamily="50" charset="-127"/>
                          <a:ea typeface="돋움" pitchFamily="50" charset="-127"/>
                        </a:rPr>
                        <a:t>승인현황</a:t>
                      </a:r>
                      <a:r>
                        <a:rPr kumimoji="1" lang="en-US" altLang="ko-KR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돋움" pitchFamily="50" charset="-127"/>
                          <a:ea typeface="돋움" pitchFamily="50" charset="-127"/>
                        </a:rPr>
                        <a:t>, </a:t>
                      </a:r>
                      <a:r>
                        <a:rPr kumimoji="1" lang="ko-KR" alt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돋움" pitchFamily="50" charset="-127"/>
                          <a:ea typeface="돋움" pitchFamily="50" charset="-127"/>
                        </a:rPr>
                        <a:t>협업추진현황 제공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7471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9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돋움" pitchFamily="50" charset="-127"/>
                          <a:ea typeface="돋움" pitchFamily="50" charset="-127"/>
                        </a:rPr>
                        <a:t>협업매칭</a:t>
                      </a:r>
                      <a:endParaRPr kumimoji="1" lang="ko-KR" altLang="en-US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돋움" pitchFamily="50" charset="-127"/>
                        <a:ea typeface="돋움" pitchFamily="50" charset="-127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돋움" pitchFamily="50" charset="-127"/>
                          <a:ea typeface="돋움" pitchFamily="50" charset="-127"/>
                        </a:rPr>
                        <a:t>협업수요</a:t>
                      </a:r>
                      <a:r>
                        <a:rPr kumimoji="1" lang="en-US" altLang="ko-KR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돋움" pitchFamily="50" charset="-127"/>
                          <a:ea typeface="돋움" pitchFamily="50" charset="-127"/>
                        </a:rPr>
                        <a:t>DB, </a:t>
                      </a:r>
                      <a:r>
                        <a:rPr kumimoji="1" lang="ko-KR" alt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돋움" pitchFamily="50" charset="-127"/>
                          <a:ea typeface="돋움" pitchFamily="50" charset="-127"/>
                        </a:rPr>
                        <a:t>협업제안</a:t>
                      </a:r>
                      <a:r>
                        <a:rPr kumimoji="1" lang="en-US" altLang="ko-KR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돋움" pitchFamily="50" charset="-127"/>
                          <a:ea typeface="돋움" pitchFamily="50" charset="-127"/>
                        </a:rPr>
                        <a:t> </a:t>
                      </a:r>
                      <a:r>
                        <a:rPr kumimoji="1" lang="ko-KR" alt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돋움" pitchFamily="50" charset="-127"/>
                          <a:ea typeface="돋움" pitchFamily="50" charset="-127"/>
                        </a:rPr>
                        <a:t>목록</a:t>
                      </a:r>
                      <a:r>
                        <a:rPr kumimoji="1" lang="en-US" altLang="ko-KR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돋움" pitchFamily="50" charset="-127"/>
                          <a:ea typeface="돋움" pitchFamily="50" charset="-127"/>
                        </a:rPr>
                        <a:t>, </a:t>
                      </a:r>
                      <a:r>
                        <a:rPr kumimoji="1" lang="ko-KR" alt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돋움" pitchFamily="50" charset="-127"/>
                          <a:ea typeface="돋움" pitchFamily="50" charset="-127"/>
                        </a:rPr>
                        <a:t>우수사례 제공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7471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돋움" pitchFamily="50" charset="-127"/>
                          <a:ea typeface="돋움" pitchFamily="50" charset="-127"/>
                        </a:rPr>
                        <a:t>협업지원사업 온라인접수 시스템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돋움" pitchFamily="50" charset="-127"/>
                          <a:ea typeface="돋움" pitchFamily="50" charset="-127"/>
                        </a:rPr>
                        <a:t>선정신청관리</a:t>
                      </a:r>
                      <a:r>
                        <a:rPr kumimoji="1" lang="en-US" altLang="ko-KR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돋움" pitchFamily="50" charset="-127"/>
                          <a:ea typeface="돋움" pitchFamily="50" charset="-127"/>
                        </a:rPr>
                        <a:t>, </a:t>
                      </a:r>
                      <a:r>
                        <a:rPr kumimoji="1" lang="ko-KR" altLang="en-US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돋움" pitchFamily="50" charset="-127"/>
                          <a:ea typeface="돋움" pitchFamily="50" charset="-127"/>
                        </a:rPr>
                        <a:t>협업과제관리</a:t>
                      </a:r>
                      <a:r>
                        <a:rPr kumimoji="1" lang="en-US" altLang="ko-KR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돋움" pitchFamily="50" charset="-127"/>
                          <a:ea typeface="돋움" pitchFamily="50" charset="-127"/>
                        </a:rPr>
                        <a:t>, </a:t>
                      </a:r>
                      <a:r>
                        <a:rPr kumimoji="1" lang="ko-KR" altLang="en-US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돋움" pitchFamily="50" charset="-127"/>
                          <a:ea typeface="돋움" pitchFamily="50" charset="-127"/>
                        </a:rPr>
                        <a:t>기업 참여정보 관리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7471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돋움" pitchFamily="50" charset="-127"/>
                          <a:ea typeface="돋움" pitchFamily="50" charset="-127"/>
                        </a:rPr>
                        <a:t>고객지원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돋움" pitchFamily="50" charset="-127"/>
                          <a:ea typeface="돋움" pitchFamily="50" charset="-127"/>
                        </a:rPr>
                        <a:t>공지사항</a:t>
                      </a:r>
                      <a:r>
                        <a:rPr kumimoji="1" lang="en-US" altLang="ko-KR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돋움" pitchFamily="50" charset="-127"/>
                          <a:ea typeface="돋움" pitchFamily="50" charset="-127"/>
                        </a:rPr>
                        <a:t>, </a:t>
                      </a:r>
                      <a:r>
                        <a:rPr kumimoji="1" lang="ko-KR" alt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돋움" pitchFamily="50" charset="-127"/>
                          <a:ea typeface="돋움" pitchFamily="50" charset="-127"/>
                        </a:rPr>
                        <a:t>이용안내</a:t>
                      </a:r>
                      <a:r>
                        <a:rPr kumimoji="1" lang="en-US" altLang="ko-KR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돋움" pitchFamily="50" charset="-127"/>
                          <a:ea typeface="돋움" pitchFamily="50" charset="-127"/>
                        </a:rPr>
                        <a:t>, FAQ, 1:1</a:t>
                      </a:r>
                      <a:r>
                        <a:rPr kumimoji="1" lang="ko-KR" alt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돋움" pitchFamily="50" charset="-127"/>
                          <a:ea typeface="돋움" pitchFamily="50" charset="-127"/>
                        </a:rPr>
                        <a:t>문의</a:t>
                      </a:r>
                      <a:r>
                        <a:rPr kumimoji="1" lang="en-US" altLang="ko-KR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돋움" pitchFamily="50" charset="-127"/>
                          <a:ea typeface="돋움" pitchFamily="50" charset="-127"/>
                        </a:rPr>
                        <a:t>, </a:t>
                      </a:r>
                      <a:r>
                        <a:rPr kumimoji="1" lang="ko-KR" alt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돋움" pitchFamily="50" charset="-127"/>
                          <a:ea typeface="돋움" pitchFamily="50" charset="-127"/>
                        </a:rPr>
                        <a:t>자료실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7471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돋움" pitchFamily="50" charset="-127"/>
                          <a:ea typeface="돋움" pitchFamily="50" charset="-127"/>
                        </a:rPr>
                        <a:t>회원관련 및 기타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돋움" pitchFamily="50" charset="-127"/>
                          <a:ea typeface="돋움" pitchFamily="50" charset="-127"/>
                        </a:rPr>
                        <a:t>회원가입</a:t>
                      </a:r>
                      <a:r>
                        <a:rPr kumimoji="1" lang="en-US" altLang="ko-KR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돋움" pitchFamily="50" charset="-127"/>
                          <a:ea typeface="돋움" pitchFamily="50" charset="-127"/>
                        </a:rPr>
                        <a:t>, </a:t>
                      </a:r>
                      <a:r>
                        <a:rPr kumimoji="1" lang="ko-KR" alt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돋움" pitchFamily="50" charset="-127"/>
                          <a:ea typeface="돋움" pitchFamily="50" charset="-127"/>
                        </a:rPr>
                        <a:t>마이페이지</a:t>
                      </a:r>
                      <a:r>
                        <a:rPr kumimoji="1" lang="en-US" altLang="ko-KR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돋움" pitchFamily="50" charset="-127"/>
                          <a:ea typeface="돋움" pitchFamily="50" charset="-127"/>
                        </a:rPr>
                        <a:t>, </a:t>
                      </a:r>
                      <a:r>
                        <a:rPr kumimoji="1" lang="ko-KR" alt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돋움" pitchFamily="50" charset="-127"/>
                          <a:ea typeface="돋움" pitchFamily="50" charset="-127"/>
                        </a:rPr>
                        <a:t>재단소개</a:t>
                      </a:r>
                      <a:r>
                        <a:rPr kumimoji="1" lang="en-US" altLang="ko-KR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돋움" pitchFamily="50" charset="-127"/>
                          <a:ea typeface="돋움" pitchFamily="50" charset="-127"/>
                        </a:rPr>
                        <a:t>, </a:t>
                      </a:r>
                      <a:r>
                        <a:rPr kumimoji="1" lang="ko-KR" alt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돋움" pitchFamily="50" charset="-127"/>
                          <a:ea typeface="돋움" pitchFamily="50" charset="-127"/>
                        </a:rPr>
                        <a:t>찾아오시는 길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pSp>
        <p:nvGrpSpPr>
          <p:cNvPr id="93" name="Group 121"/>
          <p:cNvGrpSpPr>
            <a:grpSpLocks/>
          </p:cNvGrpSpPr>
          <p:nvPr/>
        </p:nvGrpSpPr>
        <p:grpSpPr bwMode="auto">
          <a:xfrm>
            <a:off x="1052860" y="3995936"/>
            <a:ext cx="1350962" cy="592137"/>
            <a:chOff x="2214" y="1356"/>
            <a:chExt cx="1295" cy="950"/>
          </a:xfrm>
        </p:grpSpPr>
        <p:pic>
          <p:nvPicPr>
            <p:cNvPr id="94" name="Picture 122" descr="g_x16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2214" y="1356"/>
              <a:ext cx="1295" cy="907"/>
            </a:xfrm>
            <a:prstGeom prst="rect">
              <a:avLst/>
            </a:prstGeom>
            <a:noFill/>
          </p:spPr>
        </p:pic>
        <p:sp>
          <p:nvSpPr>
            <p:cNvPr id="95" name="Text Box 123"/>
            <p:cNvSpPr txBox="1">
              <a:spLocks noChangeArrowheads="1"/>
            </p:cNvSpPr>
            <p:nvPr/>
          </p:nvSpPr>
          <p:spPr bwMode="auto">
            <a:xfrm>
              <a:off x="2777" y="1621"/>
              <a:ext cx="177" cy="685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endParaRPr lang="ko-KR" altLang="ko-KR" sz="2200" dirty="0">
                <a:latin typeface="HY헤드라인M" pitchFamily="18" charset="-127"/>
                <a:ea typeface="HY헤드라인M" pitchFamily="18" charset="-127"/>
              </a:endParaRPr>
            </a:p>
          </p:txBody>
        </p:sp>
      </p:grpSp>
      <p:grpSp>
        <p:nvGrpSpPr>
          <p:cNvPr id="96" name="Group 124"/>
          <p:cNvGrpSpPr>
            <a:grpSpLocks/>
          </p:cNvGrpSpPr>
          <p:nvPr/>
        </p:nvGrpSpPr>
        <p:grpSpPr bwMode="auto">
          <a:xfrm>
            <a:off x="1052736" y="5052605"/>
            <a:ext cx="1350962" cy="592138"/>
            <a:chOff x="2214" y="1356"/>
            <a:chExt cx="1295" cy="950"/>
          </a:xfrm>
        </p:grpSpPr>
        <p:pic>
          <p:nvPicPr>
            <p:cNvPr id="97" name="Picture 125" descr="g_x16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2214" y="1356"/>
              <a:ext cx="1295" cy="907"/>
            </a:xfrm>
            <a:prstGeom prst="rect">
              <a:avLst/>
            </a:prstGeom>
            <a:noFill/>
          </p:spPr>
        </p:pic>
        <p:sp>
          <p:nvSpPr>
            <p:cNvPr id="98" name="Text Box 126"/>
            <p:cNvSpPr txBox="1">
              <a:spLocks noChangeArrowheads="1"/>
            </p:cNvSpPr>
            <p:nvPr/>
          </p:nvSpPr>
          <p:spPr bwMode="auto">
            <a:xfrm>
              <a:off x="2777" y="1621"/>
              <a:ext cx="177" cy="685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endParaRPr lang="ko-KR" altLang="ko-KR" sz="2200" dirty="0">
                <a:latin typeface="HY헤드라인M" pitchFamily="18" charset="-127"/>
                <a:ea typeface="HY헤드라인M" pitchFamily="18" charset="-127"/>
              </a:endParaRPr>
            </a:p>
          </p:txBody>
        </p:sp>
      </p:grpSp>
      <p:sp>
        <p:nvSpPr>
          <p:cNvPr id="99" name="Rectangle 128"/>
          <p:cNvSpPr>
            <a:spLocks noChangeArrowheads="1"/>
          </p:cNvSpPr>
          <p:nvPr/>
        </p:nvSpPr>
        <p:spPr bwMode="auto">
          <a:xfrm>
            <a:off x="1011585" y="4592067"/>
            <a:ext cx="1439862" cy="14446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ko-KR" altLang="en-US" dirty="0"/>
          </a:p>
        </p:txBody>
      </p:sp>
      <p:sp>
        <p:nvSpPr>
          <p:cNvPr id="100" name="AutoShape 136"/>
          <p:cNvSpPr>
            <a:spLocks noChangeArrowheads="1"/>
          </p:cNvSpPr>
          <p:nvPr/>
        </p:nvSpPr>
        <p:spPr bwMode="auto">
          <a:xfrm rot="7200000">
            <a:off x="3817937" y="4989513"/>
            <a:ext cx="477838" cy="261938"/>
          </a:xfrm>
          <a:prstGeom prst="upArrow">
            <a:avLst>
              <a:gd name="adj1" fmla="val 47796"/>
              <a:gd name="adj2" fmla="val 44116"/>
            </a:avLst>
          </a:prstGeom>
          <a:gradFill rotWithShape="1">
            <a:gsLst>
              <a:gs pos="0">
                <a:schemeClr val="accent1"/>
              </a:gs>
              <a:gs pos="100000">
                <a:schemeClr val="bg1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vert="eaVert" wrap="none" anchor="ctr"/>
          <a:lstStyle/>
          <a:p>
            <a:endParaRPr lang="ko-KR" altLang="en-US" dirty="0"/>
          </a:p>
        </p:txBody>
      </p:sp>
      <p:sp>
        <p:nvSpPr>
          <p:cNvPr id="101" name="AutoShape 137"/>
          <p:cNvSpPr>
            <a:spLocks noChangeArrowheads="1"/>
          </p:cNvSpPr>
          <p:nvPr/>
        </p:nvSpPr>
        <p:spPr bwMode="auto">
          <a:xfrm rot="14400000">
            <a:off x="2466975" y="4945063"/>
            <a:ext cx="479425" cy="261938"/>
          </a:xfrm>
          <a:prstGeom prst="upArrow">
            <a:avLst>
              <a:gd name="adj1" fmla="val 47796"/>
              <a:gd name="adj2" fmla="val 44116"/>
            </a:avLst>
          </a:prstGeom>
          <a:gradFill rotWithShape="1">
            <a:gsLst>
              <a:gs pos="0">
                <a:schemeClr val="accent1"/>
              </a:gs>
              <a:gs pos="100000">
                <a:schemeClr val="bg1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vert="eaVert" wrap="none" anchor="ctr"/>
          <a:lstStyle/>
          <a:p>
            <a:endParaRPr lang="ko-KR" altLang="en-US" dirty="0"/>
          </a:p>
        </p:txBody>
      </p:sp>
      <p:sp>
        <p:nvSpPr>
          <p:cNvPr id="102" name="Text Box 154"/>
          <p:cNvSpPr txBox="1">
            <a:spLocks noChangeArrowheads="1"/>
          </p:cNvSpPr>
          <p:nvPr/>
        </p:nvSpPr>
        <p:spPr bwMode="auto">
          <a:xfrm>
            <a:off x="1260067" y="4110077"/>
            <a:ext cx="944490" cy="24622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outerShdw dist="17961" dir="2700000" algn="ctr" rotWithShape="0">
              <a:schemeClr val="bg1">
                <a:alpha val="50000"/>
              </a:schemeClr>
            </a:outerShdw>
          </a:effectLst>
        </p:spPr>
        <p:txBody>
          <a:bodyPr wrap="none" anchor="b">
            <a:spAutoFit/>
          </a:bodyPr>
          <a:lstStyle/>
          <a:p>
            <a:pPr algn="ctr"/>
            <a:r>
              <a:rPr lang="ko-KR" altLang="en-US" sz="1000" b="1" dirty="0" smtClean="0"/>
              <a:t>협업사업소개</a:t>
            </a:r>
            <a:endParaRPr lang="ko-KR" altLang="en-US" sz="1000" b="1" dirty="0"/>
          </a:p>
        </p:txBody>
      </p:sp>
      <p:grpSp>
        <p:nvGrpSpPr>
          <p:cNvPr id="103" name="Group 155"/>
          <p:cNvGrpSpPr>
            <a:grpSpLocks/>
          </p:cNvGrpSpPr>
          <p:nvPr/>
        </p:nvGrpSpPr>
        <p:grpSpPr bwMode="auto">
          <a:xfrm>
            <a:off x="4359498" y="3995936"/>
            <a:ext cx="1350963" cy="592138"/>
            <a:chOff x="2214" y="1356"/>
            <a:chExt cx="1295" cy="950"/>
          </a:xfrm>
        </p:grpSpPr>
        <p:pic>
          <p:nvPicPr>
            <p:cNvPr id="104" name="Picture 156" descr="g_x16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2214" y="1356"/>
              <a:ext cx="1295" cy="907"/>
            </a:xfrm>
            <a:prstGeom prst="rect">
              <a:avLst/>
            </a:prstGeom>
            <a:noFill/>
          </p:spPr>
        </p:pic>
        <p:sp>
          <p:nvSpPr>
            <p:cNvPr id="105" name="Text Box 157"/>
            <p:cNvSpPr txBox="1">
              <a:spLocks noChangeArrowheads="1"/>
            </p:cNvSpPr>
            <p:nvPr/>
          </p:nvSpPr>
          <p:spPr bwMode="auto">
            <a:xfrm>
              <a:off x="2777" y="1621"/>
              <a:ext cx="177" cy="685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endParaRPr lang="ko-KR" altLang="ko-KR" sz="2200" dirty="0">
                <a:latin typeface="HY헤드라인M" pitchFamily="18" charset="-127"/>
                <a:ea typeface="HY헤드라인M" pitchFamily="18" charset="-127"/>
              </a:endParaRPr>
            </a:p>
          </p:txBody>
        </p:sp>
      </p:grpSp>
      <p:sp>
        <p:nvSpPr>
          <p:cNvPr id="106" name="Text Box 158"/>
          <p:cNvSpPr txBox="1">
            <a:spLocks noChangeArrowheads="1"/>
          </p:cNvSpPr>
          <p:nvPr/>
        </p:nvSpPr>
        <p:spPr bwMode="auto">
          <a:xfrm>
            <a:off x="1242103" y="5174039"/>
            <a:ext cx="1027845" cy="24622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outerShdw dist="17961" dir="2700000" algn="ctr" rotWithShape="0">
              <a:schemeClr val="bg1">
                <a:alpha val="50000"/>
              </a:schemeClr>
            </a:outerShdw>
          </a:effectLst>
        </p:spPr>
        <p:txBody>
          <a:bodyPr wrap="none" anchor="b">
            <a:spAutoFit/>
          </a:bodyPr>
          <a:lstStyle/>
          <a:p>
            <a:pPr algn="ctr"/>
            <a:r>
              <a:rPr lang="ko-KR" altLang="en-US" sz="1000" b="1" dirty="0" smtClean="0"/>
              <a:t>협업 제안 공유</a:t>
            </a:r>
            <a:endParaRPr lang="ko-KR" altLang="en-US" sz="1000" b="1" dirty="0"/>
          </a:p>
        </p:txBody>
      </p:sp>
      <p:sp>
        <p:nvSpPr>
          <p:cNvPr id="107" name="Text Box 159"/>
          <p:cNvSpPr txBox="1">
            <a:spLocks noChangeArrowheads="1"/>
          </p:cNvSpPr>
          <p:nvPr/>
        </p:nvSpPr>
        <p:spPr bwMode="auto">
          <a:xfrm>
            <a:off x="4509219" y="4125987"/>
            <a:ext cx="1103313" cy="2444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outerShdw dist="17961" dir="2700000" algn="ctr" rotWithShape="0">
              <a:schemeClr val="bg1">
                <a:alpha val="50000"/>
              </a:schemeClr>
            </a:outerShdw>
          </a:effectLst>
        </p:spPr>
        <p:txBody>
          <a:bodyPr wrap="none" anchor="b">
            <a:spAutoFit/>
          </a:bodyPr>
          <a:lstStyle/>
          <a:p>
            <a:pPr algn="ctr"/>
            <a:r>
              <a:rPr lang="ko-KR" altLang="en-US" sz="1000" b="1" dirty="0"/>
              <a:t>온라인 협업접수</a:t>
            </a:r>
          </a:p>
        </p:txBody>
      </p:sp>
      <p:grpSp>
        <p:nvGrpSpPr>
          <p:cNvPr id="108" name="Group 160"/>
          <p:cNvGrpSpPr>
            <a:grpSpLocks/>
          </p:cNvGrpSpPr>
          <p:nvPr/>
        </p:nvGrpSpPr>
        <p:grpSpPr bwMode="auto">
          <a:xfrm>
            <a:off x="4358680" y="5028233"/>
            <a:ext cx="1350963" cy="592138"/>
            <a:chOff x="2214" y="1356"/>
            <a:chExt cx="1295" cy="950"/>
          </a:xfrm>
        </p:grpSpPr>
        <p:pic>
          <p:nvPicPr>
            <p:cNvPr id="109" name="Picture 161" descr="g_x16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2214" y="1356"/>
              <a:ext cx="1295" cy="907"/>
            </a:xfrm>
            <a:prstGeom prst="rect">
              <a:avLst/>
            </a:prstGeom>
            <a:noFill/>
          </p:spPr>
        </p:pic>
        <p:sp>
          <p:nvSpPr>
            <p:cNvPr id="110" name="Text Box 162"/>
            <p:cNvSpPr txBox="1">
              <a:spLocks noChangeArrowheads="1"/>
            </p:cNvSpPr>
            <p:nvPr/>
          </p:nvSpPr>
          <p:spPr bwMode="auto">
            <a:xfrm>
              <a:off x="2777" y="1623"/>
              <a:ext cx="177" cy="683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endParaRPr lang="ko-KR" altLang="ko-KR" sz="2200" dirty="0">
                <a:latin typeface="HY헤드라인M" pitchFamily="18" charset="-127"/>
                <a:ea typeface="HY헤드라인M" pitchFamily="18" charset="-127"/>
              </a:endParaRPr>
            </a:p>
          </p:txBody>
        </p:sp>
      </p:grpSp>
      <p:sp>
        <p:nvSpPr>
          <p:cNvPr id="113" name="Text Box 163"/>
          <p:cNvSpPr txBox="1">
            <a:spLocks noChangeArrowheads="1"/>
          </p:cNvSpPr>
          <p:nvPr/>
        </p:nvSpPr>
        <p:spPr bwMode="auto">
          <a:xfrm>
            <a:off x="4527385" y="5134437"/>
            <a:ext cx="1027846" cy="24622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outerShdw dist="17961" dir="2700000" algn="ctr" rotWithShape="0">
              <a:schemeClr val="bg1">
                <a:alpha val="50000"/>
              </a:schemeClr>
            </a:outerShdw>
          </a:effectLst>
        </p:spPr>
        <p:txBody>
          <a:bodyPr wrap="none" anchor="b">
            <a:spAutoFit/>
          </a:bodyPr>
          <a:lstStyle/>
          <a:p>
            <a:pPr algn="ctr"/>
            <a:r>
              <a:rPr lang="ko-KR" altLang="en-US" sz="1000" b="1" dirty="0" smtClean="0"/>
              <a:t>협업 정보 제공</a:t>
            </a:r>
            <a:endParaRPr lang="ko-KR" altLang="en-US" sz="1000" b="1" dirty="0"/>
          </a:p>
        </p:txBody>
      </p:sp>
      <p:sp>
        <p:nvSpPr>
          <p:cNvPr id="114" name="Rectangle 172"/>
          <p:cNvSpPr>
            <a:spLocks noChangeArrowheads="1"/>
          </p:cNvSpPr>
          <p:nvPr/>
        </p:nvSpPr>
        <p:spPr bwMode="auto">
          <a:xfrm>
            <a:off x="2668588" y="5838825"/>
            <a:ext cx="1439863" cy="14446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ko-KR" altLang="en-US" dirty="0"/>
          </a:p>
        </p:txBody>
      </p:sp>
      <p:sp>
        <p:nvSpPr>
          <p:cNvPr id="115" name="AutoShape 173"/>
          <p:cNvSpPr>
            <a:spLocks noChangeArrowheads="1"/>
          </p:cNvSpPr>
          <p:nvPr/>
        </p:nvSpPr>
        <p:spPr bwMode="auto">
          <a:xfrm rot="18367837">
            <a:off x="2466975" y="4465638"/>
            <a:ext cx="479425" cy="261938"/>
          </a:xfrm>
          <a:prstGeom prst="upArrow">
            <a:avLst>
              <a:gd name="adj1" fmla="val 47796"/>
              <a:gd name="adj2" fmla="val 44116"/>
            </a:avLst>
          </a:prstGeom>
          <a:gradFill rotWithShape="1">
            <a:gsLst>
              <a:gs pos="0">
                <a:schemeClr val="accent1"/>
              </a:gs>
              <a:gs pos="100000">
                <a:schemeClr val="bg1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vert="eaVert" wrap="none" anchor="ctr"/>
          <a:lstStyle/>
          <a:p>
            <a:endParaRPr lang="ko-KR" altLang="en-US" dirty="0"/>
          </a:p>
        </p:txBody>
      </p:sp>
      <p:sp>
        <p:nvSpPr>
          <p:cNvPr id="116" name="AutoShape 174"/>
          <p:cNvSpPr>
            <a:spLocks noChangeArrowheads="1"/>
          </p:cNvSpPr>
          <p:nvPr/>
        </p:nvSpPr>
        <p:spPr bwMode="auto">
          <a:xfrm rot="3600000">
            <a:off x="3862387" y="4510088"/>
            <a:ext cx="479425" cy="261938"/>
          </a:xfrm>
          <a:prstGeom prst="upArrow">
            <a:avLst>
              <a:gd name="adj1" fmla="val 47796"/>
              <a:gd name="adj2" fmla="val 44116"/>
            </a:avLst>
          </a:prstGeom>
          <a:gradFill rotWithShape="1">
            <a:gsLst>
              <a:gs pos="0">
                <a:schemeClr val="accent1"/>
              </a:gs>
              <a:gs pos="100000">
                <a:schemeClr val="bg1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vert="eaVert" wrap="none" anchor="ctr"/>
          <a:lstStyle/>
          <a:p>
            <a:endParaRPr lang="ko-KR" altLang="en-US" dirty="0"/>
          </a:p>
        </p:txBody>
      </p:sp>
      <p:sp>
        <p:nvSpPr>
          <p:cNvPr id="117" name="Text Box 177"/>
          <p:cNvSpPr txBox="1">
            <a:spLocks noChangeArrowheads="1"/>
          </p:cNvSpPr>
          <p:nvPr/>
        </p:nvSpPr>
        <p:spPr bwMode="auto">
          <a:xfrm>
            <a:off x="836712" y="4513206"/>
            <a:ext cx="1944687" cy="3739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>
              <a:lnSpc>
                <a:spcPct val="135000"/>
              </a:lnSpc>
              <a:buFontTx/>
              <a:buChar char="•"/>
            </a:pPr>
            <a:r>
              <a:rPr lang="en-US" altLang="ko-KR" sz="900" dirty="0" smtClean="0">
                <a:latin typeface="돋움" pitchFamily="50" charset="-127"/>
                <a:ea typeface="돋움" pitchFamily="50" charset="-127"/>
              </a:rPr>
              <a:t> </a:t>
            </a:r>
            <a:r>
              <a:rPr lang="ko-KR" altLang="en-US" sz="900" dirty="0" smtClean="0">
                <a:latin typeface="돋움" pitchFamily="50" charset="-127"/>
                <a:ea typeface="돋움" pitchFamily="50" charset="-127"/>
              </a:rPr>
              <a:t>협업사업 소개 및 홍보</a:t>
            </a:r>
            <a:endParaRPr lang="en-US" altLang="ko-KR" sz="900" dirty="0" smtClean="0">
              <a:latin typeface="돋움" pitchFamily="50" charset="-127"/>
              <a:ea typeface="돋움" pitchFamily="50" charset="-127"/>
            </a:endParaRPr>
          </a:p>
          <a:p>
            <a:pPr>
              <a:lnSpc>
                <a:spcPct val="135000"/>
              </a:lnSpc>
              <a:buFontTx/>
              <a:buChar char="•"/>
            </a:pPr>
            <a:r>
              <a:rPr lang="en-US" altLang="ko-KR" sz="900" dirty="0" smtClean="0">
                <a:latin typeface="돋움" pitchFamily="50" charset="-127"/>
                <a:ea typeface="돋움" pitchFamily="50" charset="-127"/>
              </a:rPr>
              <a:t> </a:t>
            </a:r>
            <a:r>
              <a:rPr lang="ko-KR" altLang="en-US" sz="900" dirty="0" smtClean="0">
                <a:latin typeface="돋움" pitchFamily="50" charset="-127"/>
                <a:ea typeface="돋움" pitchFamily="50" charset="-127"/>
              </a:rPr>
              <a:t>협업지원 사업 정보 제공</a:t>
            </a:r>
            <a:endParaRPr lang="ko-KR" altLang="en-US" sz="900" dirty="0">
              <a:latin typeface="돋움" pitchFamily="50" charset="-127"/>
              <a:ea typeface="돋움" pitchFamily="50" charset="-127"/>
            </a:endParaRPr>
          </a:p>
        </p:txBody>
      </p:sp>
      <p:sp>
        <p:nvSpPr>
          <p:cNvPr id="118" name="Text Box 178"/>
          <p:cNvSpPr txBox="1">
            <a:spLocks noChangeArrowheads="1"/>
          </p:cNvSpPr>
          <p:nvPr/>
        </p:nvSpPr>
        <p:spPr bwMode="auto">
          <a:xfrm>
            <a:off x="908720" y="5564276"/>
            <a:ext cx="1871663" cy="3739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>
              <a:lnSpc>
                <a:spcPct val="135000"/>
              </a:lnSpc>
              <a:buFontTx/>
              <a:buChar char="•"/>
            </a:pPr>
            <a:r>
              <a:rPr lang="en-US" altLang="ko-KR" sz="900" dirty="0" smtClean="0">
                <a:latin typeface="돋움" pitchFamily="50" charset="-127"/>
                <a:ea typeface="돋움" pitchFamily="50" charset="-127"/>
              </a:rPr>
              <a:t> </a:t>
            </a:r>
            <a:r>
              <a:rPr lang="ko-KR" altLang="en-US" sz="900" dirty="0" smtClean="0">
                <a:latin typeface="돋움" pitchFamily="50" charset="-127"/>
                <a:ea typeface="돋움" pitchFamily="50" charset="-127"/>
              </a:rPr>
              <a:t>협업사업 </a:t>
            </a:r>
            <a:r>
              <a:rPr lang="ko-KR" altLang="en-US" sz="900" dirty="0" err="1" smtClean="0">
                <a:latin typeface="돋움" pitchFamily="50" charset="-127"/>
                <a:ea typeface="돋움" pitchFamily="50" charset="-127"/>
              </a:rPr>
              <a:t>매칭</a:t>
            </a:r>
            <a:r>
              <a:rPr lang="ko-KR" altLang="en-US" sz="900" dirty="0" smtClean="0">
                <a:latin typeface="돋움" pitchFamily="50" charset="-127"/>
                <a:ea typeface="돋움" pitchFamily="50" charset="-127"/>
              </a:rPr>
              <a:t> 서비스</a:t>
            </a:r>
            <a:endParaRPr lang="en-US" altLang="ko-KR" sz="900" dirty="0" smtClean="0">
              <a:latin typeface="돋움" pitchFamily="50" charset="-127"/>
              <a:ea typeface="돋움" pitchFamily="50" charset="-127"/>
            </a:endParaRPr>
          </a:p>
          <a:p>
            <a:pPr>
              <a:lnSpc>
                <a:spcPct val="135000"/>
              </a:lnSpc>
              <a:buFontTx/>
              <a:buChar char="•"/>
            </a:pPr>
            <a:r>
              <a:rPr lang="ko-KR" altLang="en-US" sz="900" dirty="0" smtClean="0">
                <a:latin typeface="돋움" pitchFamily="50" charset="-127"/>
                <a:ea typeface="돋움" pitchFamily="50" charset="-127"/>
              </a:rPr>
              <a:t> 협업사업 제안 및 공유</a:t>
            </a:r>
            <a:endParaRPr lang="ko-KR" altLang="en-US" sz="900" b="1" dirty="0" smtClean="0">
              <a:latin typeface="돋움" pitchFamily="50" charset="-127"/>
              <a:ea typeface="돋움" pitchFamily="50" charset="-127"/>
            </a:endParaRPr>
          </a:p>
        </p:txBody>
      </p:sp>
      <p:sp>
        <p:nvSpPr>
          <p:cNvPr id="119" name="Text Box 179"/>
          <p:cNvSpPr txBox="1">
            <a:spLocks noChangeArrowheads="1"/>
          </p:cNvSpPr>
          <p:nvPr/>
        </p:nvSpPr>
        <p:spPr bwMode="auto">
          <a:xfrm>
            <a:off x="4653235" y="4499167"/>
            <a:ext cx="2016125" cy="3739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>
              <a:lnSpc>
                <a:spcPct val="135000"/>
              </a:lnSpc>
              <a:buFontTx/>
              <a:buChar char="•"/>
            </a:pPr>
            <a:r>
              <a:rPr lang="en-US" altLang="ko-KR" sz="900" dirty="0">
                <a:latin typeface="돋움" pitchFamily="50" charset="-127"/>
                <a:ea typeface="돋움" pitchFamily="50" charset="-127"/>
              </a:rPr>
              <a:t> </a:t>
            </a:r>
            <a:r>
              <a:rPr lang="ko-KR" altLang="en-US" sz="900" dirty="0">
                <a:latin typeface="돋움" pitchFamily="50" charset="-127"/>
                <a:ea typeface="돋움" pitchFamily="50" charset="-127"/>
              </a:rPr>
              <a:t>온라인 협업사업 </a:t>
            </a:r>
            <a:r>
              <a:rPr lang="ko-KR" altLang="en-US" sz="900" dirty="0" smtClean="0">
                <a:latin typeface="돋움" pitchFamily="50" charset="-127"/>
                <a:ea typeface="돋움" pitchFamily="50" charset="-127"/>
              </a:rPr>
              <a:t>승인접수</a:t>
            </a:r>
            <a:endParaRPr lang="en-US" altLang="ko-KR" sz="900" dirty="0" smtClean="0">
              <a:latin typeface="돋움" pitchFamily="50" charset="-127"/>
              <a:ea typeface="돋움" pitchFamily="50" charset="-127"/>
            </a:endParaRPr>
          </a:p>
          <a:p>
            <a:pPr>
              <a:lnSpc>
                <a:spcPct val="135000"/>
              </a:lnSpc>
              <a:buFontTx/>
              <a:buChar char="•"/>
            </a:pPr>
            <a:r>
              <a:rPr lang="en-US" altLang="ko-KR" sz="900" dirty="0" smtClean="0">
                <a:latin typeface="돋움" pitchFamily="50" charset="-127"/>
                <a:ea typeface="돋움" pitchFamily="50" charset="-127"/>
              </a:rPr>
              <a:t> </a:t>
            </a:r>
            <a:r>
              <a:rPr lang="ko-KR" altLang="en-US" sz="900" dirty="0" smtClean="0">
                <a:latin typeface="돋움" pitchFamily="50" charset="-127"/>
                <a:ea typeface="돋움" pitchFamily="50" charset="-127"/>
              </a:rPr>
              <a:t>승인협업사업 관리</a:t>
            </a:r>
            <a:endParaRPr lang="ko-KR" altLang="en-US" sz="900" dirty="0">
              <a:latin typeface="돋움" pitchFamily="50" charset="-127"/>
              <a:ea typeface="돋움" pitchFamily="50" charset="-127"/>
            </a:endParaRPr>
          </a:p>
        </p:txBody>
      </p:sp>
      <p:sp>
        <p:nvSpPr>
          <p:cNvPr id="120" name="Text Box 180"/>
          <p:cNvSpPr txBox="1">
            <a:spLocks noChangeArrowheads="1"/>
          </p:cNvSpPr>
          <p:nvPr/>
        </p:nvSpPr>
        <p:spPr bwMode="auto">
          <a:xfrm>
            <a:off x="4652417" y="5566203"/>
            <a:ext cx="1512887" cy="5609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>
              <a:lnSpc>
                <a:spcPct val="135000"/>
              </a:lnSpc>
              <a:buFontTx/>
              <a:buChar char="•"/>
            </a:pPr>
            <a:r>
              <a:rPr lang="ko-KR" altLang="en-US" sz="900" dirty="0" smtClean="0">
                <a:latin typeface="돋움" pitchFamily="50" charset="-127"/>
                <a:ea typeface="돋움" pitchFamily="50" charset="-127"/>
              </a:rPr>
              <a:t> 협업 관련 각종 정보제공</a:t>
            </a:r>
            <a:endParaRPr lang="en-US" altLang="ko-KR" sz="900" dirty="0" smtClean="0">
              <a:latin typeface="돋움" pitchFamily="50" charset="-127"/>
              <a:ea typeface="돋움" pitchFamily="50" charset="-127"/>
            </a:endParaRPr>
          </a:p>
          <a:p>
            <a:pPr>
              <a:lnSpc>
                <a:spcPct val="135000"/>
              </a:lnSpc>
              <a:buFontTx/>
              <a:buChar char="•"/>
            </a:pPr>
            <a:r>
              <a:rPr lang="en-US" altLang="ko-KR" sz="900" dirty="0" smtClean="0">
                <a:latin typeface="돋움" pitchFamily="50" charset="-127"/>
                <a:ea typeface="돋움" pitchFamily="50" charset="-127"/>
              </a:rPr>
              <a:t> </a:t>
            </a:r>
            <a:r>
              <a:rPr lang="ko-KR" altLang="en-US" sz="900" dirty="0" smtClean="0">
                <a:latin typeface="돋움" pitchFamily="50" charset="-127"/>
                <a:ea typeface="돋움" pitchFamily="50" charset="-127"/>
              </a:rPr>
              <a:t>협업 우수사례 제공</a:t>
            </a:r>
            <a:endParaRPr lang="en-US" altLang="ko-KR" sz="900" dirty="0" smtClean="0">
              <a:latin typeface="돋움" pitchFamily="50" charset="-127"/>
              <a:ea typeface="돋움" pitchFamily="50" charset="-127"/>
            </a:endParaRPr>
          </a:p>
          <a:p>
            <a:pPr>
              <a:lnSpc>
                <a:spcPct val="135000"/>
              </a:lnSpc>
              <a:buFontTx/>
              <a:buChar char="•"/>
            </a:pPr>
            <a:r>
              <a:rPr lang="en-US" altLang="ko-KR" sz="900" dirty="0" smtClean="0">
                <a:latin typeface="돋움" pitchFamily="50" charset="-127"/>
                <a:ea typeface="돋움" pitchFamily="50" charset="-127"/>
              </a:rPr>
              <a:t> </a:t>
            </a:r>
            <a:r>
              <a:rPr lang="ko-KR" altLang="en-US" sz="900" dirty="0" smtClean="0">
                <a:latin typeface="돋움" pitchFamily="50" charset="-127"/>
                <a:ea typeface="돋움" pitchFamily="50" charset="-127"/>
              </a:rPr>
              <a:t>기술 융합지수</a:t>
            </a:r>
            <a:endParaRPr lang="en-US" altLang="ko-KR" sz="900" dirty="0" smtClean="0">
              <a:latin typeface="돋움" pitchFamily="50" charset="-127"/>
              <a:ea typeface="돋움" pitchFamily="50" charset="-127"/>
            </a:endParaRPr>
          </a:p>
        </p:txBody>
      </p:sp>
      <p:grpSp>
        <p:nvGrpSpPr>
          <p:cNvPr id="121" name="Group 138"/>
          <p:cNvGrpSpPr>
            <a:grpSpLocks/>
          </p:cNvGrpSpPr>
          <p:nvPr/>
        </p:nvGrpSpPr>
        <p:grpSpPr bwMode="auto">
          <a:xfrm>
            <a:off x="2794000" y="4211960"/>
            <a:ext cx="1176338" cy="1276970"/>
            <a:chOff x="3105" y="1933"/>
            <a:chExt cx="857" cy="953"/>
          </a:xfrm>
        </p:grpSpPr>
        <p:pic>
          <p:nvPicPr>
            <p:cNvPr id="122" name="Picture 139" descr="light_shadow"/>
            <p:cNvPicPr>
              <a:picLocks noChangeAspect="1" noChangeArrowheads="1"/>
            </p:cNvPicPr>
            <p:nvPr/>
          </p:nvPicPr>
          <p:blipFill>
            <a:blip r:embed="rId3" cstate="print">
              <a:lum bright="-76000" contrast="-4000"/>
              <a:grayscl/>
            </a:blip>
            <a:srcRect/>
            <a:stretch>
              <a:fillRect/>
            </a:stretch>
          </p:blipFill>
          <p:spPr bwMode="gray">
            <a:xfrm>
              <a:off x="3186" y="2680"/>
              <a:ext cx="706" cy="206"/>
            </a:xfrm>
            <a:prstGeom prst="rect">
              <a:avLst/>
            </a:prstGeom>
            <a:noFill/>
          </p:spPr>
        </p:pic>
        <p:pic>
          <p:nvPicPr>
            <p:cNvPr id="123" name="Picture 140" descr="circuler_1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gray">
            <a:xfrm>
              <a:off x="3105" y="1933"/>
              <a:ext cx="857" cy="878"/>
            </a:xfrm>
            <a:prstGeom prst="rect">
              <a:avLst/>
            </a:prstGeom>
            <a:noFill/>
          </p:spPr>
        </p:pic>
        <p:sp>
          <p:nvSpPr>
            <p:cNvPr id="124" name="Oval 141"/>
            <p:cNvSpPr>
              <a:spLocks noChangeArrowheads="1"/>
            </p:cNvSpPr>
            <p:nvPr/>
          </p:nvSpPr>
          <p:spPr bwMode="gray">
            <a:xfrm>
              <a:off x="3105" y="1933"/>
              <a:ext cx="851" cy="881"/>
            </a:xfrm>
            <a:prstGeom prst="ellipse">
              <a:avLst/>
            </a:prstGeom>
            <a:gradFill rotWithShape="1">
              <a:gsLst>
                <a:gs pos="0">
                  <a:srgbClr val="CC9900">
                    <a:alpha val="89999"/>
                  </a:srgbClr>
                </a:gs>
                <a:gs pos="50000">
                  <a:srgbClr val="FFCC00">
                    <a:alpha val="55000"/>
                  </a:srgbClr>
                </a:gs>
                <a:gs pos="100000">
                  <a:srgbClr val="CC9900">
                    <a:alpha val="89999"/>
                  </a:srgbClr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ko-KR" altLang="en-US" dirty="0"/>
            </a:p>
          </p:txBody>
        </p:sp>
        <p:sp>
          <p:nvSpPr>
            <p:cNvPr id="125" name="Freeform 142"/>
            <p:cNvSpPr>
              <a:spLocks/>
            </p:cNvSpPr>
            <p:nvPr/>
          </p:nvSpPr>
          <p:spPr bwMode="ltGray">
            <a:xfrm>
              <a:off x="3193" y="1950"/>
              <a:ext cx="669" cy="306"/>
            </a:xfrm>
            <a:custGeom>
              <a:avLst/>
              <a:gdLst/>
              <a:ahLst/>
              <a:cxnLst>
                <a:cxn ang="0">
                  <a:pos x="1301" y="401"/>
                </a:cxn>
                <a:cxn ang="0">
                  <a:pos x="1317" y="442"/>
                </a:cxn>
                <a:cxn ang="0">
                  <a:pos x="1321" y="481"/>
                </a:cxn>
                <a:cxn ang="0">
                  <a:pos x="1315" y="516"/>
                </a:cxn>
                <a:cxn ang="0">
                  <a:pos x="1298" y="550"/>
                </a:cxn>
                <a:cxn ang="0">
                  <a:pos x="1272" y="579"/>
                </a:cxn>
                <a:cxn ang="0">
                  <a:pos x="1239" y="604"/>
                </a:cxn>
                <a:cxn ang="0">
                  <a:pos x="1196" y="628"/>
                </a:cxn>
                <a:cxn ang="0">
                  <a:pos x="1147" y="649"/>
                </a:cxn>
                <a:cxn ang="0">
                  <a:pos x="1092" y="667"/>
                </a:cxn>
                <a:cxn ang="0">
                  <a:pos x="1031" y="683"/>
                </a:cxn>
                <a:cxn ang="0">
                  <a:pos x="967" y="694"/>
                </a:cxn>
                <a:cxn ang="0">
                  <a:pos x="896" y="704"/>
                </a:cxn>
                <a:cxn ang="0">
                  <a:pos x="824" y="710"/>
                </a:cxn>
                <a:cxn ang="0">
                  <a:pos x="795" y="712"/>
                </a:cxn>
                <a:cxn ang="0">
                  <a:pos x="476" y="712"/>
                </a:cxn>
                <a:cxn ang="0">
                  <a:pos x="472" y="712"/>
                </a:cxn>
                <a:cxn ang="0">
                  <a:pos x="409" y="708"/>
                </a:cxn>
                <a:cxn ang="0">
                  <a:pos x="348" y="704"/>
                </a:cxn>
                <a:cxn ang="0">
                  <a:pos x="290" y="696"/>
                </a:cxn>
                <a:cxn ang="0">
                  <a:pos x="235" y="689"/>
                </a:cxn>
                <a:cxn ang="0">
                  <a:pos x="186" y="677"/>
                </a:cxn>
                <a:cxn ang="0">
                  <a:pos x="141" y="663"/>
                </a:cxn>
                <a:cxn ang="0">
                  <a:pos x="102" y="648"/>
                </a:cxn>
                <a:cxn ang="0">
                  <a:pos x="67" y="630"/>
                </a:cxn>
                <a:cxn ang="0">
                  <a:pos x="39" y="608"/>
                </a:cxn>
                <a:cxn ang="0">
                  <a:pos x="18" y="583"/>
                </a:cxn>
                <a:cxn ang="0">
                  <a:pos x="6" y="554"/>
                </a:cxn>
                <a:cxn ang="0">
                  <a:pos x="0" y="524"/>
                </a:cxn>
                <a:cxn ang="0">
                  <a:pos x="0" y="520"/>
                </a:cxn>
                <a:cxn ang="0">
                  <a:pos x="4" y="487"/>
                </a:cxn>
                <a:cxn ang="0">
                  <a:pos x="16" y="446"/>
                </a:cxn>
                <a:cxn ang="0">
                  <a:pos x="51" y="370"/>
                </a:cxn>
                <a:cxn ang="0">
                  <a:pos x="94" y="299"/>
                </a:cxn>
                <a:cxn ang="0">
                  <a:pos x="147" y="235"/>
                </a:cxn>
                <a:cxn ang="0">
                  <a:pos x="204" y="176"/>
                </a:cxn>
                <a:cxn ang="0">
                  <a:pos x="270" y="125"/>
                </a:cxn>
                <a:cxn ang="0">
                  <a:pos x="341" y="82"/>
                </a:cxn>
                <a:cxn ang="0">
                  <a:pos x="415" y="47"/>
                </a:cxn>
                <a:cxn ang="0">
                  <a:pos x="497" y="21"/>
                </a:cxn>
                <a:cxn ang="0">
                  <a:pos x="581" y="6"/>
                </a:cxn>
                <a:cxn ang="0">
                  <a:pos x="667" y="0"/>
                </a:cxn>
                <a:cxn ang="0">
                  <a:pos x="667" y="0"/>
                </a:cxn>
                <a:cxn ang="0">
                  <a:pos x="759" y="6"/>
                </a:cxn>
                <a:cxn ang="0">
                  <a:pos x="847" y="23"/>
                </a:cxn>
                <a:cxn ang="0">
                  <a:pos x="932" y="53"/>
                </a:cxn>
                <a:cxn ang="0">
                  <a:pos x="1010" y="90"/>
                </a:cxn>
                <a:cxn ang="0">
                  <a:pos x="1082" y="137"/>
                </a:cxn>
                <a:cxn ang="0">
                  <a:pos x="1149" y="194"/>
                </a:cxn>
                <a:cxn ang="0">
                  <a:pos x="1208" y="256"/>
                </a:cxn>
                <a:cxn ang="0">
                  <a:pos x="1258" y="325"/>
                </a:cxn>
                <a:cxn ang="0">
                  <a:pos x="1301" y="401"/>
                </a:cxn>
                <a:cxn ang="0">
                  <a:pos x="1301" y="401"/>
                </a:cxn>
              </a:cxnLst>
              <a:rect l="0" t="0" r="r" b="b"/>
              <a:pathLst>
                <a:path w="1321" h="712">
                  <a:moveTo>
                    <a:pt x="1301" y="401"/>
                  </a:moveTo>
                  <a:lnTo>
                    <a:pt x="1317" y="442"/>
                  </a:lnTo>
                  <a:lnTo>
                    <a:pt x="1321" y="481"/>
                  </a:lnTo>
                  <a:lnTo>
                    <a:pt x="1315" y="516"/>
                  </a:lnTo>
                  <a:lnTo>
                    <a:pt x="1298" y="550"/>
                  </a:lnTo>
                  <a:lnTo>
                    <a:pt x="1272" y="579"/>
                  </a:lnTo>
                  <a:lnTo>
                    <a:pt x="1239" y="604"/>
                  </a:lnTo>
                  <a:lnTo>
                    <a:pt x="1196" y="628"/>
                  </a:lnTo>
                  <a:lnTo>
                    <a:pt x="1147" y="649"/>
                  </a:lnTo>
                  <a:lnTo>
                    <a:pt x="1092" y="667"/>
                  </a:lnTo>
                  <a:lnTo>
                    <a:pt x="1031" y="683"/>
                  </a:lnTo>
                  <a:lnTo>
                    <a:pt x="967" y="694"/>
                  </a:lnTo>
                  <a:lnTo>
                    <a:pt x="896" y="704"/>
                  </a:lnTo>
                  <a:lnTo>
                    <a:pt x="824" y="710"/>
                  </a:lnTo>
                  <a:lnTo>
                    <a:pt x="795" y="712"/>
                  </a:lnTo>
                  <a:lnTo>
                    <a:pt x="476" y="712"/>
                  </a:lnTo>
                  <a:lnTo>
                    <a:pt x="472" y="712"/>
                  </a:lnTo>
                  <a:lnTo>
                    <a:pt x="409" y="708"/>
                  </a:lnTo>
                  <a:lnTo>
                    <a:pt x="348" y="704"/>
                  </a:lnTo>
                  <a:lnTo>
                    <a:pt x="290" y="696"/>
                  </a:lnTo>
                  <a:lnTo>
                    <a:pt x="235" y="689"/>
                  </a:lnTo>
                  <a:lnTo>
                    <a:pt x="186" y="677"/>
                  </a:lnTo>
                  <a:lnTo>
                    <a:pt x="141" y="663"/>
                  </a:lnTo>
                  <a:lnTo>
                    <a:pt x="102" y="648"/>
                  </a:lnTo>
                  <a:lnTo>
                    <a:pt x="67" y="630"/>
                  </a:lnTo>
                  <a:lnTo>
                    <a:pt x="39" y="608"/>
                  </a:lnTo>
                  <a:lnTo>
                    <a:pt x="18" y="583"/>
                  </a:lnTo>
                  <a:lnTo>
                    <a:pt x="6" y="554"/>
                  </a:lnTo>
                  <a:lnTo>
                    <a:pt x="0" y="524"/>
                  </a:lnTo>
                  <a:lnTo>
                    <a:pt x="0" y="520"/>
                  </a:lnTo>
                  <a:lnTo>
                    <a:pt x="4" y="487"/>
                  </a:lnTo>
                  <a:lnTo>
                    <a:pt x="16" y="446"/>
                  </a:lnTo>
                  <a:lnTo>
                    <a:pt x="51" y="370"/>
                  </a:lnTo>
                  <a:lnTo>
                    <a:pt x="94" y="299"/>
                  </a:lnTo>
                  <a:lnTo>
                    <a:pt x="147" y="235"/>
                  </a:lnTo>
                  <a:lnTo>
                    <a:pt x="204" y="176"/>
                  </a:lnTo>
                  <a:lnTo>
                    <a:pt x="270" y="125"/>
                  </a:lnTo>
                  <a:lnTo>
                    <a:pt x="341" y="82"/>
                  </a:lnTo>
                  <a:lnTo>
                    <a:pt x="415" y="47"/>
                  </a:lnTo>
                  <a:lnTo>
                    <a:pt x="497" y="21"/>
                  </a:lnTo>
                  <a:lnTo>
                    <a:pt x="581" y="6"/>
                  </a:lnTo>
                  <a:lnTo>
                    <a:pt x="667" y="0"/>
                  </a:lnTo>
                  <a:lnTo>
                    <a:pt x="667" y="0"/>
                  </a:lnTo>
                  <a:lnTo>
                    <a:pt x="759" y="6"/>
                  </a:lnTo>
                  <a:lnTo>
                    <a:pt x="847" y="23"/>
                  </a:lnTo>
                  <a:lnTo>
                    <a:pt x="932" y="53"/>
                  </a:lnTo>
                  <a:lnTo>
                    <a:pt x="1010" y="90"/>
                  </a:lnTo>
                  <a:lnTo>
                    <a:pt x="1082" y="137"/>
                  </a:lnTo>
                  <a:lnTo>
                    <a:pt x="1149" y="194"/>
                  </a:lnTo>
                  <a:lnTo>
                    <a:pt x="1208" y="256"/>
                  </a:lnTo>
                  <a:lnTo>
                    <a:pt x="1258" y="325"/>
                  </a:lnTo>
                  <a:lnTo>
                    <a:pt x="1301" y="401"/>
                  </a:lnTo>
                  <a:lnTo>
                    <a:pt x="1301" y="401"/>
                  </a:lnTo>
                  <a:close/>
                </a:path>
              </a:pathLst>
            </a:custGeom>
            <a:gradFill rotWithShape="1">
              <a:gsLst>
                <a:gs pos="0">
                  <a:srgbClr val="FFFFFF"/>
                </a:gs>
                <a:gs pos="100000">
                  <a:srgbClr val="FFFF66">
                    <a:alpha val="17999"/>
                  </a:srgbClr>
                </a:gs>
              </a:gsLst>
              <a:lin ang="5400000" scaled="1"/>
            </a:gra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ko-KR" altLang="en-US" dirty="0"/>
            </a:p>
          </p:txBody>
        </p:sp>
        <p:grpSp>
          <p:nvGrpSpPr>
            <p:cNvPr id="126" name="Group 143"/>
            <p:cNvGrpSpPr>
              <a:grpSpLocks/>
            </p:cNvGrpSpPr>
            <p:nvPr/>
          </p:nvGrpSpPr>
          <p:grpSpPr bwMode="auto">
            <a:xfrm rot="-1297425" flipH="1" flipV="1">
              <a:off x="3169" y="2620"/>
              <a:ext cx="744" cy="187"/>
              <a:chOff x="2532" y="1051"/>
              <a:chExt cx="893" cy="246"/>
            </a:xfrm>
          </p:grpSpPr>
          <p:grpSp>
            <p:nvGrpSpPr>
              <p:cNvPr id="127" name="Group 144"/>
              <p:cNvGrpSpPr>
                <a:grpSpLocks/>
              </p:cNvGrpSpPr>
              <p:nvPr/>
            </p:nvGrpSpPr>
            <p:grpSpPr bwMode="auto">
              <a:xfrm>
                <a:off x="2532" y="1051"/>
                <a:ext cx="743" cy="185"/>
                <a:chOff x="1565" y="2568"/>
                <a:chExt cx="1118" cy="279"/>
              </a:xfrm>
            </p:grpSpPr>
            <p:sp>
              <p:nvSpPr>
                <p:cNvPr id="133" name="AutoShape 145"/>
                <p:cNvSpPr>
                  <a:spLocks noChangeArrowheads="1"/>
                </p:cNvSpPr>
                <p:nvPr/>
              </p:nvSpPr>
              <p:spPr bwMode="white">
                <a:xfrm rot="5263130">
                  <a:off x="1859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5F5F5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ko-KR" altLang="en-US" dirty="0"/>
                </a:p>
              </p:txBody>
            </p:sp>
            <p:sp>
              <p:nvSpPr>
                <p:cNvPr id="134" name="AutoShape 146"/>
                <p:cNvSpPr>
                  <a:spLocks noChangeArrowheads="1"/>
                </p:cNvSpPr>
                <p:nvPr/>
              </p:nvSpPr>
              <p:spPr bwMode="white">
                <a:xfrm rot="6078281">
                  <a:off x="1995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5F5F5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ko-KR" altLang="en-US" dirty="0"/>
                </a:p>
              </p:txBody>
            </p:sp>
            <p:sp>
              <p:nvSpPr>
                <p:cNvPr id="135" name="AutoShape 147"/>
                <p:cNvSpPr>
                  <a:spLocks noChangeArrowheads="1"/>
                </p:cNvSpPr>
                <p:nvPr/>
              </p:nvSpPr>
              <p:spPr bwMode="white">
                <a:xfrm rot="6373927">
                  <a:off x="2071" y="229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5F5F5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ko-KR" altLang="en-US" dirty="0"/>
                </a:p>
              </p:txBody>
            </p:sp>
            <p:sp>
              <p:nvSpPr>
                <p:cNvPr id="136" name="AutoShape 148"/>
                <p:cNvSpPr>
                  <a:spLocks noChangeArrowheads="1"/>
                </p:cNvSpPr>
                <p:nvPr/>
              </p:nvSpPr>
              <p:spPr bwMode="white">
                <a:xfrm rot="6906312">
                  <a:off x="2161" y="232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5F5F5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ko-KR" altLang="en-US" dirty="0"/>
                </a:p>
              </p:txBody>
            </p:sp>
          </p:grpSp>
          <p:grpSp>
            <p:nvGrpSpPr>
              <p:cNvPr id="128" name="Group 149"/>
              <p:cNvGrpSpPr>
                <a:grpSpLocks/>
              </p:cNvGrpSpPr>
              <p:nvPr/>
            </p:nvGrpSpPr>
            <p:grpSpPr bwMode="auto">
              <a:xfrm rot="1353540">
                <a:off x="2682" y="1111"/>
                <a:ext cx="743" cy="186"/>
                <a:chOff x="1565" y="2568"/>
                <a:chExt cx="1118" cy="279"/>
              </a:xfrm>
            </p:grpSpPr>
            <p:sp>
              <p:nvSpPr>
                <p:cNvPr id="129" name="AutoShape 150"/>
                <p:cNvSpPr>
                  <a:spLocks noChangeArrowheads="1"/>
                </p:cNvSpPr>
                <p:nvPr/>
              </p:nvSpPr>
              <p:spPr bwMode="white">
                <a:xfrm rot="5263130">
                  <a:off x="1859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5F5F5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ko-KR" altLang="en-US" dirty="0"/>
                </a:p>
              </p:txBody>
            </p:sp>
            <p:sp>
              <p:nvSpPr>
                <p:cNvPr id="130" name="AutoShape 151"/>
                <p:cNvSpPr>
                  <a:spLocks noChangeArrowheads="1"/>
                </p:cNvSpPr>
                <p:nvPr/>
              </p:nvSpPr>
              <p:spPr bwMode="white">
                <a:xfrm rot="6078281">
                  <a:off x="1995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5F5F5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ko-KR" altLang="en-US" dirty="0"/>
                </a:p>
              </p:txBody>
            </p:sp>
            <p:sp>
              <p:nvSpPr>
                <p:cNvPr id="131" name="AutoShape 152"/>
                <p:cNvSpPr>
                  <a:spLocks noChangeArrowheads="1"/>
                </p:cNvSpPr>
                <p:nvPr/>
              </p:nvSpPr>
              <p:spPr bwMode="white">
                <a:xfrm rot="6373927">
                  <a:off x="2071" y="229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5F5F5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ko-KR" altLang="en-US" dirty="0"/>
                </a:p>
              </p:txBody>
            </p:sp>
            <p:sp>
              <p:nvSpPr>
                <p:cNvPr id="132" name="AutoShape 153"/>
                <p:cNvSpPr>
                  <a:spLocks noChangeArrowheads="1"/>
                </p:cNvSpPr>
                <p:nvPr/>
              </p:nvSpPr>
              <p:spPr bwMode="white">
                <a:xfrm rot="6906312">
                  <a:off x="2161" y="232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5F5F5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ko-KR" altLang="en-US" dirty="0"/>
                </a:p>
              </p:txBody>
            </p:sp>
          </p:grpSp>
        </p:grpSp>
      </p:grpSp>
      <p:sp>
        <p:nvSpPr>
          <p:cNvPr id="137" name="Text Box 168"/>
          <p:cNvSpPr txBox="1">
            <a:spLocks noChangeArrowheads="1"/>
          </p:cNvSpPr>
          <p:nvPr/>
        </p:nvSpPr>
        <p:spPr bwMode="auto">
          <a:xfrm>
            <a:off x="2827338" y="4581525"/>
            <a:ext cx="1139825" cy="4286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outerShdw dist="17961" dir="2700000" algn="ctr" rotWithShape="0">
              <a:schemeClr val="bg1">
                <a:alpha val="50000"/>
              </a:schemeClr>
            </a:outerShdw>
          </a:effectLst>
        </p:spPr>
        <p:txBody>
          <a:bodyPr wrap="none" anchor="b">
            <a:spAutoFit/>
          </a:bodyPr>
          <a:lstStyle/>
          <a:p>
            <a:pPr algn="ctr"/>
            <a:r>
              <a:rPr lang="ko-KR" altLang="en-US" sz="1100" b="1" dirty="0">
                <a:solidFill>
                  <a:srgbClr val="003366"/>
                </a:solidFill>
              </a:rPr>
              <a:t>협업정보시스템</a:t>
            </a:r>
          </a:p>
          <a:p>
            <a:pPr algn="ctr"/>
            <a:r>
              <a:rPr lang="en-US" altLang="ko-KR" sz="1100" b="1" dirty="0">
                <a:solidFill>
                  <a:srgbClr val="003366"/>
                </a:solidFill>
              </a:rPr>
              <a:t>Cobiz.go.kr</a:t>
            </a:r>
          </a:p>
        </p:txBody>
      </p:sp>
      <p:pic>
        <p:nvPicPr>
          <p:cNvPr id="2051" name="Picture 3" descr="C:\Users\KDH\Desktop\기본\logo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1960" y="8633023"/>
            <a:ext cx="1065392" cy="4673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551" y="1328737"/>
            <a:ext cx="1933397" cy="1227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888" y="6567026"/>
            <a:ext cx="2197612" cy="12977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9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1F8048-DD09-4F0E-A98F-A7FA702B33A1}" type="slidenum">
              <a:rPr lang="en-US" altLang="ko-KR"/>
              <a:pPr/>
              <a:t>3</a:t>
            </a:fld>
            <a:endParaRPr lang="en-US" altLang="ko-KR" dirty="0"/>
          </a:p>
        </p:txBody>
      </p:sp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사용하시기 전에</a:t>
            </a:r>
          </a:p>
        </p:txBody>
      </p:sp>
      <p:sp>
        <p:nvSpPr>
          <p:cNvPr id="7171" name="Text Box 3"/>
          <p:cNvSpPr txBox="1">
            <a:spLocks noChangeArrowheads="1"/>
          </p:cNvSpPr>
          <p:nvPr/>
        </p:nvSpPr>
        <p:spPr bwMode="auto">
          <a:xfrm>
            <a:off x="476250" y="3494088"/>
            <a:ext cx="6121400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135000"/>
              </a:lnSpc>
              <a:buFontTx/>
              <a:buChar char="•"/>
            </a:pPr>
            <a:r>
              <a:rPr lang="en-US" altLang="ko-KR" sz="900" dirty="0">
                <a:latin typeface="돋움" pitchFamily="50" charset="-127"/>
                <a:ea typeface="돋움" pitchFamily="50" charset="-127"/>
              </a:rPr>
              <a:t> </a:t>
            </a:r>
            <a:r>
              <a:rPr lang="ko-KR" altLang="en-US" sz="900" dirty="0">
                <a:latin typeface="돋움" pitchFamily="50" charset="-127"/>
                <a:ea typeface="돋움" pitchFamily="50" charset="-127"/>
              </a:rPr>
              <a:t>협업정보 온라인시스템 홈페이지의 주소 </a:t>
            </a:r>
            <a:r>
              <a:rPr lang="en-US" altLang="ko-KR" sz="900" dirty="0">
                <a:latin typeface="돋움" pitchFamily="50" charset="-127"/>
                <a:ea typeface="돋움" pitchFamily="50" charset="-127"/>
              </a:rPr>
              <a:t>(http://www.cobiz.go.kr)</a:t>
            </a:r>
            <a:r>
              <a:rPr lang="ko-KR" altLang="en-US" sz="900" dirty="0">
                <a:latin typeface="돋움" pitchFamily="50" charset="-127"/>
                <a:ea typeface="돋움" pitchFamily="50" charset="-127"/>
              </a:rPr>
              <a:t>를 인터넷 브라우저에 직접 입력 접속</a:t>
            </a:r>
          </a:p>
          <a:p>
            <a:pPr>
              <a:lnSpc>
                <a:spcPct val="135000"/>
              </a:lnSpc>
              <a:buFontTx/>
              <a:buChar char="•"/>
            </a:pPr>
            <a:r>
              <a:rPr lang="ko-KR" altLang="en-US" sz="900" dirty="0">
                <a:latin typeface="돋움" pitchFamily="50" charset="-127"/>
                <a:ea typeface="돋움" pitchFamily="50" charset="-127"/>
              </a:rPr>
              <a:t> 인터넷 포탈사이트에서 ‘협업정보시스템’를 검색하여 접속</a:t>
            </a:r>
            <a:endParaRPr lang="ko-KR" altLang="en-US" sz="900" b="1" dirty="0">
              <a:latin typeface="돋움" pitchFamily="50" charset="-127"/>
              <a:ea typeface="돋움" pitchFamily="50" charset="-127"/>
            </a:endParaRPr>
          </a:p>
        </p:txBody>
      </p:sp>
      <p:sp>
        <p:nvSpPr>
          <p:cNvPr id="7172" name="AutoShape 4"/>
          <p:cNvSpPr>
            <a:spLocks noChangeArrowheads="1"/>
          </p:cNvSpPr>
          <p:nvPr/>
        </p:nvSpPr>
        <p:spPr bwMode="auto">
          <a:xfrm>
            <a:off x="333375" y="3421063"/>
            <a:ext cx="6264275" cy="647700"/>
          </a:xfrm>
          <a:prstGeom prst="roundRect">
            <a:avLst>
              <a:gd name="adj" fmla="val 0"/>
            </a:avLst>
          </a:prstGeom>
          <a:noFill/>
          <a:ln w="19050" cap="rnd" algn="ctr">
            <a:solidFill>
              <a:schemeClr val="bg2"/>
            </a:solidFill>
            <a:prstDash val="sysDot"/>
            <a:round/>
            <a:headEnd/>
            <a:tailEnd/>
          </a:ln>
          <a:effectLst/>
        </p:spPr>
        <p:txBody>
          <a:bodyPr wrap="none" anchor="ctr"/>
          <a:lstStyle/>
          <a:p>
            <a:endParaRPr lang="ko-KR" altLang="en-US" dirty="0"/>
          </a:p>
        </p:txBody>
      </p:sp>
      <p:grpSp>
        <p:nvGrpSpPr>
          <p:cNvPr id="7173" name="Group 5"/>
          <p:cNvGrpSpPr>
            <a:grpSpLocks/>
          </p:cNvGrpSpPr>
          <p:nvPr/>
        </p:nvGrpSpPr>
        <p:grpSpPr bwMode="auto">
          <a:xfrm>
            <a:off x="188913" y="609600"/>
            <a:ext cx="6480175" cy="219075"/>
            <a:chOff x="119" y="384"/>
            <a:chExt cx="4082" cy="138"/>
          </a:xfrm>
        </p:grpSpPr>
        <p:sp>
          <p:nvSpPr>
            <p:cNvPr id="7174" name="Rectangle 6"/>
            <p:cNvSpPr>
              <a:spLocks noChangeArrowheads="1"/>
            </p:cNvSpPr>
            <p:nvPr/>
          </p:nvSpPr>
          <p:spPr bwMode="auto">
            <a:xfrm>
              <a:off x="391" y="384"/>
              <a:ext cx="3810" cy="137"/>
            </a:xfrm>
            <a:prstGeom prst="rect">
              <a:avLst/>
            </a:prstGeom>
            <a:solidFill>
              <a:srgbClr val="EAEAEA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ko-KR" altLang="en-US" dirty="0"/>
            </a:p>
          </p:txBody>
        </p:sp>
        <p:sp>
          <p:nvSpPr>
            <p:cNvPr id="7175" name="Rectangle 7"/>
            <p:cNvSpPr>
              <a:spLocks noChangeArrowheads="1"/>
            </p:cNvSpPr>
            <p:nvPr/>
          </p:nvSpPr>
          <p:spPr bwMode="auto">
            <a:xfrm>
              <a:off x="164" y="385"/>
              <a:ext cx="96" cy="137"/>
            </a:xfrm>
            <a:prstGeom prst="rect">
              <a:avLst/>
            </a:prstGeom>
            <a:solidFill>
              <a:srgbClr val="458EC9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ko-KR" altLang="en-US" dirty="0"/>
            </a:p>
          </p:txBody>
        </p:sp>
        <p:sp>
          <p:nvSpPr>
            <p:cNvPr id="7176" name="Rectangle 8"/>
            <p:cNvSpPr>
              <a:spLocks noChangeArrowheads="1"/>
            </p:cNvSpPr>
            <p:nvPr/>
          </p:nvSpPr>
          <p:spPr bwMode="auto">
            <a:xfrm>
              <a:off x="119" y="385"/>
              <a:ext cx="48" cy="137"/>
            </a:xfrm>
            <a:prstGeom prst="rect">
              <a:avLst/>
            </a:prstGeom>
            <a:solidFill>
              <a:srgbClr val="2A629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ko-KR" altLang="en-US" dirty="0"/>
            </a:p>
          </p:txBody>
        </p:sp>
        <p:sp>
          <p:nvSpPr>
            <p:cNvPr id="7177" name="Rectangle 9"/>
            <p:cNvSpPr>
              <a:spLocks noChangeArrowheads="1"/>
            </p:cNvSpPr>
            <p:nvPr/>
          </p:nvSpPr>
          <p:spPr bwMode="auto">
            <a:xfrm>
              <a:off x="255" y="385"/>
              <a:ext cx="136" cy="137"/>
            </a:xfrm>
            <a:prstGeom prst="rect">
              <a:avLst/>
            </a:prstGeom>
            <a:solidFill>
              <a:srgbClr val="96BFE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ko-KR" altLang="en-US" dirty="0"/>
            </a:p>
          </p:txBody>
        </p:sp>
        <p:sp>
          <p:nvSpPr>
            <p:cNvPr id="7178" name="Text Box 10"/>
            <p:cNvSpPr txBox="1">
              <a:spLocks noChangeArrowheads="1"/>
            </p:cNvSpPr>
            <p:nvPr/>
          </p:nvSpPr>
          <p:spPr bwMode="auto">
            <a:xfrm>
              <a:off x="391" y="392"/>
              <a:ext cx="3084" cy="1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tIns="0" bIns="0" anchor="ctr">
              <a:spAutoFit/>
            </a:bodyPr>
            <a:lstStyle/>
            <a:p>
              <a:r>
                <a:rPr lang="en-US" altLang="ko-KR" sz="1300" b="1" dirty="0">
                  <a:solidFill>
                    <a:srgbClr val="123188"/>
                  </a:solidFill>
                  <a:latin typeface="돋움" pitchFamily="50" charset="-127"/>
                  <a:ea typeface="돋움" pitchFamily="50" charset="-127"/>
                </a:rPr>
                <a:t>2. </a:t>
              </a:r>
              <a:r>
                <a:rPr lang="ko-KR" altLang="en-US" sz="1300" b="1" dirty="0">
                  <a:solidFill>
                    <a:srgbClr val="123188"/>
                  </a:solidFill>
                  <a:latin typeface="돋움" pitchFamily="50" charset="-127"/>
                  <a:ea typeface="돋움" pitchFamily="50" charset="-127"/>
                </a:rPr>
                <a:t>사용하시기 전에</a:t>
              </a:r>
            </a:p>
          </p:txBody>
        </p:sp>
      </p:grpSp>
      <p:grpSp>
        <p:nvGrpSpPr>
          <p:cNvPr id="7180" name="Group 12"/>
          <p:cNvGrpSpPr>
            <a:grpSpLocks/>
          </p:cNvGrpSpPr>
          <p:nvPr/>
        </p:nvGrpSpPr>
        <p:grpSpPr bwMode="auto">
          <a:xfrm>
            <a:off x="333375" y="1019175"/>
            <a:ext cx="3382963" cy="176213"/>
            <a:chOff x="210" y="642"/>
            <a:chExt cx="2131" cy="111"/>
          </a:xfrm>
        </p:grpSpPr>
        <p:sp>
          <p:nvSpPr>
            <p:cNvPr id="7181" name="Rectangle 13"/>
            <p:cNvSpPr>
              <a:spLocks noChangeArrowheads="1"/>
            </p:cNvSpPr>
            <p:nvPr/>
          </p:nvSpPr>
          <p:spPr bwMode="auto">
            <a:xfrm>
              <a:off x="210" y="657"/>
              <a:ext cx="96" cy="96"/>
            </a:xfrm>
            <a:prstGeom prst="rect">
              <a:avLst/>
            </a:prstGeom>
            <a:solidFill>
              <a:srgbClr val="96BFE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ko-KR" altLang="en-US" dirty="0"/>
            </a:p>
          </p:txBody>
        </p:sp>
        <p:sp>
          <p:nvSpPr>
            <p:cNvPr id="7182" name="Text Box 14"/>
            <p:cNvSpPr txBox="1">
              <a:spLocks noChangeArrowheads="1"/>
            </p:cNvSpPr>
            <p:nvPr/>
          </p:nvSpPr>
          <p:spPr bwMode="auto">
            <a:xfrm>
              <a:off x="300" y="642"/>
              <a:ext cx="2041" cy="1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tIns="0" bIns="0" anchor="ctr">
              <a:spAutoFit/>
            </a:bodyPr>
            <a:lstStyle/>
            <a:p>
              <a:r>
                <a:rPr lang="en-US" altLang="ko-KR" sz="1100" b="1" dirty="0">
                  <a:latin typeface="돋움" pitchFamily="50" charset="-127"/>
                  <a:ea typeface="돋움" pitchFamily="50" charset="-127"/>
                </a:rPr>
                <a:t>2.1  </a:t>
              </a:r>
              <a:r>
                <a:rPr lang="ko-KR" altLang="en-US" sz="1100" b="1" dirty="0">
                  <a:latin typeface="돋움" pitchFamily="50" charset="-127"/>
                  <a:ea typeface="돋움" pitchFamily="50" charset="-127"/>
                </a:rPr>
                <a:t>기본 사양</a:t>
              </a:r>
            </a:p>
          </p:txBody>
        </p:sp>
      </p:grpSp>
      <p:grpSp>
        <p:nvGrpSpPr>
          <p:cNvPr id="7183" name="Group 15"/>
          <p:cNvGrpSpPr>
            <a:grpSpLocks/>
          </p:cNvGrpSpPr>
          <p:nvPr/>
        </p:nvGrpSpPr>
        <p:grpSpPr bwMode="auto">
          <a:xfrm>
            <a:off x="333375" y="3133725"/>
            <a:ext cx="3382963" cy="176213"/>
            <a:chOff x="210" y="642"/>
            <a:chExt cx="2131" cy="111"/>
          </a:xfrm>
        </p:grpSpPr>
        <p:sp>
          <p:nvSpPr>
            <p:cNvPr id="7184" name="Rectangle 16"/>
            <p:cNvSpPr>
              <a:spLocks noChangeArrowheads="1"/>
            </p:cNvSpPr>
            <p:nvPr/>
          </p:nvSpPr>
          <p:spPr bwMode="auto">
            <a:xfrm>
              <a:off x="210" y="657"/>
              <a:ext cx="96" cy="96"/>
            </a:xfrm>
            <a:prstGeom prst="rect">
              <a:avLst/>
            </a:prstGeom>
            <a:solidFill>
              <a:srgbClr val="96BFE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ko-KR" altLang="en-US" dirty="0"/>
            </a:p>
          </p:txBody>
        </p:sp>
        <p:sp>
          <p:nvSpPr>
            <p:cNvPr id="7185" name="Text Box 17"/>
            <p:cNvSpPr txBox="1">
              <a:spLocks noChangeArrowheads="1"/>
            </p:cNvSpPr>
            <p:nvPr/>
          </p:nvSpPr>
          <p:spPr bwMode="auto">
            <a:xfrm>
              <a:off x="300" y="642"/>
              <a:ext cx="2041" cy="1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tIns="0" bIns="0" anchor="ctr">
              <a:spAutoFit/>
            </a:bodyPr>
            <a:lstStyle/>
            <a:p>
              <a:r>
                <a:rPr lang="en-US" altLang="ko-KR" sz="1100" b="1" dirty="0">
                  <a:latin typeface="돋움" pitchFamily="50" charset="-127"/>
                  <a:ea typeface="돋움" pitchFamily="50" charset="-127"/>
                </a:rPr>
                <a:t>2.2  </a:t>
              </a:r>
              <a:r>
                <a:rPr lang="ko-KR" altLang="en-US" sz="1100" b="1" dirty="0">
                  <a:latin typeface="돋움" pitchFamily="50" charset="-127"/>
                  <a:ea typeface="돋움" pitchFamily="50" charset="-127"/>
                </a:rPr>
                <a:t>협업정보 온라인시스템 접속방법</a:t>
              </a:r>
            </a:p>
          </p:txBody>
        </p:sp>
      </p:grpSp>
      <p:sp>
        <p:nvSpPr>
          <p:cNvPr id="7186" name="AutoShape 18"/>
          <p:cNvSpPr>
            <a:spLocks noChangeArrowheads="1"/>
          </p:cNvSpPr>
          <p:nvPr/>
        </p:nvSpPr>
        <p:spPr bwMode="auto">
          <a:xfrm>
            <a:off x="333375" y="1328738"/>
            <a:ext cx="6264275" cy="1514475"/>
          </a:xfrm>
          <a:prstGeom prst="roundRect">
            <a:avLst>
              <a:gd name="adj" fmla="val 0"/>
            </a:avLst>
          </a:prstGeom>
          <a:noFill/>
          <a:ln w="19050" cap="rnd" algn="ctr">
            <a:solidFill>
              <a:schemeClr val="bg2"/>
            </a:solidFill>
            <a:prstDash val="sysDot"/>
            <a:round/>
            <a:headEnd/>
            <a:tailEnd/>
          </a:ln>
          <a:effectLst/>
        </p:spPr>
        <p:txBody>
          <a:bodyPr wrap="none" anchor="ctr"/>
          <a:lstStyle/>
          <a:p>
            <a:endParaRPr lang="ko-KR" altLang="en-US" dirty="0"/>
          </a:p>
        </p:txBody>
      </p:sp>
      <p:grpSp>
        <p:nvGrpSpPr>
          <p:cNvPr id="7188" name="Group 20"/>
          <p:cNvGrpSpPr>
            <a:grpSpLocks/>
          </p:cNvGrpSpPr>
          <p:nvPr/>
        </p:nvGrpSpPr>
        <p:grpSpPr bwMode="auto">
          <a:xfrm>
            <a:off x="333375" y="6011863"/>
            <a:ext cx="3382963" cy="176212"/>
            <a:chOff x="210" y="642"/>
            <a:chExt cx="2131" cy="111"/>
          </a:xfrm>
        </p:grpSpPr>
        <p:sp>
          <p:nvSpPr>
            <p:cNvPr id="7189" name="Rectangle 21"/>
            <p:cNvSpPr>
              <a:spLocks noChangeArrowheads="1"/>
            </p:cNvSpPr>
            <p:nvPr/>
          </p:nvSpPr>
          <p:spPr bwMode="auto">
            <a:xfrm>
              <a:off x="210" y="657"/>
              <a:ext cx="96" cy="96"/>
            </a:xfrm>
            <a:prstGeom prst="rect">
              <a:avLst/>
            </a:prstGeom>
            <a:solidFill>
              <a:srgbClr val="96BFE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ko-KR" altLang="en-US" dirty="0"/>
            </a:p>
          </p:txBody>
        </p:sp>
        <p:sp>
          <p:nvSpPr>
            <p:cNvPr id="7190" name="Text Box 22"/>
            <p:cNvSpPr txBox="1">
              <a:spLocks noChangeArrowheads="1"/>
            </p:cNvSpPr>
            <p:nvPr/>
          </p:nvSpPr>
          <p:spPr bwMode="auto">
            <a:xfrm>
              <a:off x="300" y="642"/>
              <a:ext cx="2041" cy="1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tIns="0" bIns="0" anchor="ctr">
              <a:spAutoFit/>
            </a:bodyPr>
            <a:lstStyle/>
            <a:p>
              <a:r>
                <a:rPr lang="en-US" altLang="ko-KR" sz="1100" b="1" dirty="0">
                  <a:latin typeface="돋움" pitchFamily="50" charset="-127"/>
                  <a:ea typeface="돋움" pitchFamily="50" charset="-127"/>
                </a:rPr>
                <a:t>2.3  </a:t>
              </a:r>
              <a:r>
                <a:rPr lang="ko-KR" altLang="en-US" sz="1100" b="1" dirty="0">
                  <a:latin typeface="돋움" pitchFamily="50" charset="-127"/>
                  <a:ea typeface="돋움" pitchFamily="50" charset="-127"/>
                </a:rPr>
                <a:t>로그인</a:t>
              </a:r>
            </a:p>
          </p:txBody>
        </p:sp>
      </p:grpSp>
      <p:sp>
        <p:nvSpPr>
          <p:cNvPr id="7224" name="Line 56"/>
          <p:cNvSpPr>
            <a:spLocks noChangeShapeType="1"/>
          </p:cNvSpPr>
          <p:nvPr/>
        </p:nvSpPr>
        <p:spPr bwMode="auto">
          <a:xfrm>
            <a:off x="3500438" y="1476375"/>
            <a:ext cx="0" cy="1223963"/>
          </a:xfrm>
          <a:prstGeom prst="line">
            <a:avLst/>
          </a:prstGeom>
          <a:noFill/>
          <a:ln w="9525">
            <a:solidFill>
              <a:srgbClr val="DDDDDD"/>
            </a:solidFill>
            <a:prstDash val="dash"/>
            <a:round/>
            <a:headEnd/>
            <a:tailEnd/>
          </a:ln>
          <a:effectLst/>
        </p:spPr>
        <p:txBody>
          <a:bodyPr/>
          <a:lstStyle/>
          <a:p>
            <a:endParaRPr lang="ko-KR" altLang="en-US" dirty="0"/>
          </a:p>
        </p:txBody>
      </p:sp>
      <p:sp>
        <p:nvSpPr>
          <p:cNvPr id="7233" name="Text Box 65"/>
          <p:cNvSpPr txBox="1">
            <a:spLocks noChangeArrowheads="1"/>
          </p:cNvSpPr>
          <p:nvPr/>
        </p:nvSpPr>
        <p:spPr bwMode="auto">
          <a:xfrm>
            <a:off x="2420888" y="6372225"/>
            <a:ext cx="4248200" cy="1712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  <a:buFontTx/>
              <a:buChar char="•"/>
            </a:pPr>
            <a:r>
              <a:rPr lang="en-US" altLang="ko-KR" sz="900" dirty="0">
                <a:latin typeface="돋움" pitchFamily="50" charset="-127"/>
                <a:ea typeface="돋움" pitchFamily="50" charset="-127"/>
              </a:rPr>
              <a:t> </a:t>
            </a:r>
            <a:r>
              <a:rPr lang="ko-KR" altLang="en-US" sz="900" dirty="0">
                <a:latin typeface="돋움" pitchFamily="50" charset="-127"/>
                <a:ea typeface="돋움" pitchFamily="50" charset="-127"/>
              </a:rPr>
              <a:t>화면 좌측의 </a:t>
            </a:r>
            <a:r>
              <a:rPr lang="ko-KR" altLang="en-US" sz="900" u="sng" dirty="0">
                <a:latin typeface="돋움" pitchFamily="50" charset="-127"/>
                <a:ea typeface="돋움" pitchFamily="50" charset="-127"/>
              </a:rPr>
              <a:t>로그인 메뉴</a:t>
            </a:r>
            <a:r>
              <a:rPr lang="ko-KR" altLang="en-US" sz="900" dirty="0">
                <a:latin typeface="돋움" pitchFamily="50" charset="-127"/>
                <a:ea typeface="돋움" pitchFamily="50" charset="-127"/>
              </a:rPr>
              <a:t>를 이용하여 회원의 종류를 선택하고 아이디와 비밀번호를 입력하여 로그인</a:t>
            </a:r>
          </a:p>
          <a:p>
            <a:pPr>
              <a:lnSpc>
                <a:spcPct val="130000"/>
              </a:lnSpc>
              <a:buFontTx/>
              <a:buChar char="•"/>
            </a:pPr>
            <a:r>
              <a:rPr lang="ko-KR" altLang="en-US" sz="900" dirty="0">
                <a:latin typeface="돋움" pitchFamily="50" charset="-127"/>
                <a:ea typeface="돋움" pitchFamily="50" charset="-127"/>
              </a:rPr>
              <a:t> 회원의 종류</a:t>
            </a:r>
            <a:br>
              <a:rPr lang="ko-KR" altLang="en-US" sz="900" dirty="0">
                <a:latin typeface="돋움" pitchFamily="50" charset="-127"/>
                <a:ea typeface="돋움" pitchFamily="50" charset="-127"/>
              </a:rPr>
            </a:br>
            <a:r>
              <a:rPr lang="ko-KR" altLang="en-US" sz="900" dirty="0">
                <a:latin typeface="돋움" pitchFamily="50" charset="-127"/>
                <a:ea typeface="돋움" pitchFamily="50" charset="-127"/>
              </a:rPr>
              <a:t>  </a:t>
            </a:r>
            <a:r>
              <a:rPr lang="en-US" altLang="ko-KR" sz="900" dirty="0">
                <a:latin typeface="돋움" pitchFamily="50" charset="-127"/>
                <a:ea typeface="돋움" pitchFamily="50" charset="-127"/>
              </a:rPr>
              <a:t>- </a:t>
            </a:r>
            <a:r>
              <a:rPr lang="ko-KR" altLang="en-US" sz="900" dirty="0">
                <a:latin typeface="돋움" pitchFamily="50" charset="-127"/>
                <a:ea typeface="돋움" pitchFamily="50" charset="-127"/>
              </a:rPr>
              <a:t>기업회원 </a:t>
            </a:r>
            <a:r>
              <a:rPr lang="en-US" altLang="ko-KR" sz="900" dirty="0">
                <a:latin typeface="돋움" pitchFamily="50" charset="-127"/>
                <a:ea typeface="돋움" pitchFamily="50" charset="-127"/>
              </a:rPr>
              <a:t>: </a:t>
            </a:r>
            <a:r>
              <a:rPr lang="ko-KR" altLang="en-US" sz="900" dirty="0">
                <a:latin typeface="돋움" pitchFamily="50" charset="-127"/>
                <a:ea typeface="돋움" pitchFamily="50" charset="-127"/>
              </a:rPr>
              <a:t>협업정보시스템의 기업데이터에 등록되어 있거나 신규 가입기업</a:t>
            </a:r>
            <a:br>
              <a:rPr lang="ko-KR" altLang="en-US" sz="900" dirty="0">
                <a:latin typeface="돋움" pitchFamily="50" charset="-127"/>
                <a:ea typeface="돋움" pitchFamily="50" charset="-127"/>
              </a:rPr>
            </a:br>
            <a:r>
              <a:rPr lang="ko-KR" altLang="en-US" sz="900" dirty="0" smtClean="0">
                <a:latin typeface="돋움" pitchFamily="50" charset="-127"/>
                <a:ea typeface="돋움" pitchFamily="50" charset="-127"/>
              </a:rPr>
              <a:t>  </a:t>
            </a:r>
            <a:r>
              <a:rPr lang="en-US" altLang="ko-KR" sz="900" dirty="0">
                <a:latin typeface="돋움" pitchFamily="50" charset="-127"/>
                <a:ea typeface="돋움" pitchFamily="50" charset="-127"/>
              </a:rPr>
              <a:t>- </a:t>
            </a:r>
            <a:r>
              <a:rPr lang="ko-KR" altLang="en-US" sz="900" dirty="0">
                <a:latin typeface="돋움" pitchFamily="50" charset="-127"/>
                <a:ea typeface="돋움" pitchFamily="50" charset="-127"/>
              </a:rPr>
              <a:t>협업담당자 </a:t>
            </a:r>
            <a:r>
              <a:rPr lang="en-US" altLang="ko-KR" sz="900" dirty="0">
                <a:latin typeface="돋움" pitchFamily="50" charset="-127"/>
                <a:ea typeface="돋움" pitchFamily="50" charset="-127"/>
              </a:rPr>
              <a:t>: </a:t>
            </a:r>
            <a:r>
              <a:rPr lang="ko-KR" altLang="en-US" sz="900" dirty="0">
                <a:latin typeface="돋움" pitchFamily="50" charset="-127"/>
                <a:ea typeface="돋움" pitchFamily="50" charset="-127"/>
              </a:rPr>
              <a:t>협업관련 업무를 담당하는 중기청 혹은 중진공 담당자</a:t>
            </a:r>
          </a:p>
          <a:p>
            <a:pPr>
              <a:lnSpc>
                <a:spcPct val="130000"/>
              </a:lnSpc>
              <a:buFontTx/>
              <a:buChar char="•"/>
            </a:pPr>
            <a:r>
              <a:rPr lang="ko-KR" altLang="en-US" sz="900" dirty="0">
                <a:latin typeface="돋움" pitchFamily="50" charset="-127"/>
                <a:ea typeface="돋움" pitchFamily="50" charset="-127"/>
              </a:rPr>
              <a:t> 비회원의 경우 ‘회원가입’ 메뉴를 통하여 회원가입완료 후 서비스 이용</a:t>
            </a:r>
          </a:p>
          <a:p>
            <a:pPr>
              <a:lnSpc>
                <a:spcPct val="130000"/>
              </a:lnSpc>
              <a:buFontTx/>
              <a:buChar char="•"/>
            </a:pPr>
            <a:r>
              <a:rPr lang="ko-KR" altLang="en-US" sz="900" dirty="0">
                <a:latin typeface="돋움" pitchFamily="50" charset="-127"/>
                <a:ea typeface="돋움" pitchFamily="50" charset="-127"/>
              </a:rPr>
              <a:t> 아이디</a:t>
            </a:r>
            <a:r>
              <a:rPr lang="en-US" altLang="ko-KR" sz="900" dirty="0">
                <a:latin typeface="돋움" pitchFamily="50" charset="-127"/>
                <a:ea typeface="돋움" pitchFamily="50" charset="-127"/>
              </a:rPr>
              <a:t>/</a:t>
            </a:r>
            <a:r>
              <a:rPr lang="ko-KR" altLang="en-US" sz="900" dirty="0">
                <a:latin typeface="돋움" pitchFamily="50" charset="-127"/>
                <a:ea typeface="돋움" pitchFamily="50" charset="-127"/>
              </a:rPr>
              <a:t>비밀번호 분실 시 ‘아이디</a:t>
            </a:r>
            <a:r>
              <a:rPr lang="en-US" altLang="ko-KR" sz="900" dirty="0">
                <a:latin typeface="돋움" pitchFamily="50" charset="-127"/>
                <a:ea typeface="돋움" pitchFamily="50" charset="-127"/>
              </a:rPr>
              <a:t>/</a:t>
            </a:r>
            <a:r>
              <a:rPr lang="ko-KR" altLang="en-US" sz="900" dirty="0">
                <a:latin typeface="돋움" pitchFamily="50" charset="-127"/>
                <a:ea typeface="돋움" pitchFamily="50" charset="-127"/>
              </a:rPr>
              <a:t>비밀번호 찾기’메뉴를 이용</a:t>
            </a:r>
          </a:p>
          <a:p>
            <a:pPr>
              <a:lnSpc>
                <a:spcPct val="130000"/>
              </a:lnSpc>
              <a:buFontTx/>
              <a:buChar char="•"/>
            </a:pPr>
            <a:r>
              <a:rPr lang="ko-KR" altLang="en-US" sz="900" dirty="0">
                <a:latin typeface="돋움" pitchFamily="50" charset="-127"/>
                <a:ea typeface="돋움" pitchFamily="50" charset="-127"/>
              </a:rPr>
              <a:t> 로그인 후 ‘마이페이지’를 통하여 회원가입 정보 수정 가능</a:t>
            </a:r>
          </a:p>
          <a:p>
            <a:pPr>
              <a:lnSpc>
                <a:spcPct val="130000"/>
              </a:lnSpc>
              <a:buFontTx/>
              <a:buChar char="•"/>
            </a:pPr>
            <a:r>
              <a:rPr lang="ko-KR" altLang="en-US" sz="900" dirty="0">
                <a:latin typeface="돋움" pitchFamily="50" charset="-127"/>
                <a:ea typeface="돋움" pitchFamily="50" charset="-127"/>
              </a:rPr>
              <a:t> 로그아웃은 로그인 상태에서 ‘로그아웃’ 버튼을 클릭</a:t>
            </a:r>
          </a:p>
        </p:txBody>
      </p:sp>
      <p:sp>
        <p:nvSpPr>
          <p:cNvPr id="7234" name="AutoShape 66"/>
          <p:cNvSpPr>
            <a:spLocks noChangeArrowheads="1"/>
          </p:cNvSpPr>
          <p:nvPr/>
        </p:nvSpPr>
        <p:spPr bwMode="auto">
          <a:xfrm>
            <a:off x="2349500" y="6300788"/>
            <a:ext cx="4248150" cy="2087562"/>
          </a:xfrm>
          <a:prstGeom prst="roundRect">
            <a:avLst>
              <a:gd name="adj" fmla="val 0"/>
            </a:avLst>
          </a:prstGeom>
          <a:noFill/>
          <a:ln w="19050" cap="rnd" algn="ctr">
            <a:solidFill>
              <a:schemeClr val="bg2"/>
            </a:solidFill>
            <a:prstDash val="sysDot"/>
            <a:round/>
            <a:headEnd/>
            <a:tailEnd/>
          </a:ln>
          <a:effectLst/>
        </p:spPr>
        <p:txBody>
          <a:bodyPr wrap="none" anchor="ctr"/>
          <a:lstStyle/>
          <a:p>
            <a:endParaRPr lang="ko-KR" altLang="en-US" dirty="0"/>
          </a:p>
        </p:txBody>
      </p:sp>
      <p:sp>
        <p:nvSpPr>
          <p:cNvPr id="34" name="Rectangle 72"/>
          <p:cNvSpPr>
            <a:spLocks noChangeArrowheads="1"/>
          </p:cNvSpPr>
          <p:nvPr/>
        </p:nvSpPr>
        <p:spPr bwMode="auto">
          <a:xfrm>
            <a:off x="249286" y="6799138"/>
            <a:ext cx="331144" cy="144016"/>
          </a:xfrm>
          <a:prstGeom prst="rect">
            <a:avLst/>
          </a:prstGeom>
          <a:noFill/>
          <a:ln w="19050">
            <a:solidFill>
              <a:srgbClr val="FF0000"/>
            </a:solidFill>
            <a:prstDash val="sysDot"/>
            <a:miter lim="800000"/>
            <a:headEnd/>
            <a:tailEnd/>
          </a:ln>
          <a:effectLst/>
        </p:spPr>
        <p:txBody>
          <a:bodyPr wrap="none"/>
          <a:lstStyle/>
          <a:p>
            <a:pPr>
              <a:lnSpc>
                <a:spcPct val="120000"/>
              </a:lnSpc>
            </a:pPr>
            <a:endParaRPr lang="ko-KR" altLang="ko-KR" sz="800" dirty="0">
              <a:latin typeface="굴림" pitchFamily="50" charset="-127"/>
              <a:ea typeface="굴림" pitchFamily="50" charset="-127"/>
            </a:endParaRPr>
          </a:p>
        </p:txBody>
      </p:sp>
      <p:sp>
        <p:nvSpPr>
          <p:cNvPr id="35" name="Text Box 11"/>
          <p:cNvSpPr txBox="1">
            <a:spLocks noChangeArrowheads="1"/>
          </p:cNvSpPr>
          <p:nvPr/>
        </p:nvSpPr>
        <p:spPr bwMode="auto">
          <a:xfrm>
            <a:off x="404813" y="1401763"/>
            <a:ext cx="2447925" cy="1352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ko-KR" sz="900" dirty="0">
                <a:latin typeface="돋움" pitchFamily="50" charset="-127"/>
                <a:ea typeface="돋움" pitchFamily="50" charset="-127"/>
              </a:rPr>
              <a:t>■ </a:t>
            </a:r>
            <a:r>
              <a:rPr lang="ko-KR" altLang="en-US" sz="900" dirty="0">
                <a:latin typeface="돋움" pitchFamily="50" charset="-127"/>
                <a:ea typeface="돋움" pitchFamily="50" charset="-127"/>
              </a:rPr>
              <a:t>최소 </a:t>
            </a:r>
            <a:r>
              <a:rPr lang="en-US" altLang="ko-KR" sz="900" dirty="0">
                <a:latin typeface="돋움" pitchFamily="50" charset="-127"/>
                <a:ea typeface="돋움" pitchFamily="50" charset="-127"/>
              </a:rPr>
              <a:t>PC </a:t>
            </a:r>
            <a:r>
              <a:rPr lang="ko-KR" altLang="en-US" sz="900" dirty="0">
                <a:latin typeface="돋움" pitchFamily="50" charset="-127"/>
                <a:ea typeface="돋움" pitchFamily="50" charset="-127"/>
              </a:rPr>
              <a:t>사양</a:t>
            </a:r>
          </a:p>
          <a:p>
            <a:pPr>
              <a:lnSpc>
                <a:spcPct val="130000"/>
              </a:lnSpc>
            </a:pPr>
            <a:endParaRPr lang="ko-KR" altLang="en-US" sz="900" dirty="0">
              <a:latin typeface="돋움" pitchFamily="50" charset="-127"/>
              <a:ea typeface="돋움" pitchFamily="50" charset="-127"/>
            </a:endParaRPr>
          </a:p>
          <a:p>
            <a:pPr>
              <a:lnSpc>
                <a:spcPct val="130000"/>
              </a:lnSpc>
              <a:buFontTx/>
              <a:buChar char="•"/>
            </a:pPr>
            <a:r>
              <a:rPr lang="ko-KR" altLang="en-US" sz="900" dirty="0" smtClean="0">
                <a:latin typeface="돋움" pitchFamily="50" charset="-127"/>
                <a:ea typeface="돋움" pitchFamily="50" charset="-127"/>
              </a:rPr>
              <a:t> </a:t>
            </a:r>
            <a:r>
              <a:rPr lang="en-US" altLang="ko-KR" sz="900" dirty="0" smtClean="0">
                <a:latin typeface="돋움" pitchFamily="50" charset="-127"/>
                <a:ea typeface="돋움" pitchFamily="50" charset="-127"/>
              </a:rPr>
              <a:t>IBM </a:t>
            </a:r>
            <a:r>
              <a:rPr lang="ko-KR" altLang="en-US" sz="900" dirty="0" smtClean="0">
                <a:latin typeface="돋움" pitchFamily="50" charset="-127"/>
                <a:ea typeface="돋움" pitchFamily="50" charset="-127"/>
              </a:rPr>
              <a:t>호환</a:t>
            </a:r>
            <a:r>
              <a:rPr lang="en-US" altLang="ko-KR" sz="900" dirty="0" smtClean="0">
                <a:latin typeface="돋움" pitchFamily="50" charset="-127"/>
                <a:ea typeface="돋움" pitchFamily="50" charset="-127"/>
              </a:rPr>
              <a:t>PC </a:t>
            </a:r>
            <a:r>
              <a:rPr lang="ko-KR" altLang="en-US" sz="900" dirty="0" smtClean="0">
                <a:latin typeface="돋움" pitchFamily="50" charset="-127"/>
                <a:ea typeface="돋움" pitchFamily="50" charset="-127"/>
              </a:rPr>
              <a:t>펜티엄</a:t>
            </a:r>
            <a:r>
              <a:rPr lang="en-US" altLang="ko-KR" sz="900" dirty="0" smtClean="0">
                <a:latin typeface="돋움" pitchFamily="50" charset="-127"/>
                <a:ea typeface="돋움" pitchFamily="50" charset="-127"/>
              </a:rPr>
              <a:t>Ⅳ</a:t>
            </a:r>
          </a:p>
          <a:p>
            <a:pPr>
              <a:lnSpc>
                <a:spcPct val="130000"/>
              </a:lnSpc>
              <a:buFontTx/>
              <a:buChar char="•"/>
            </a:pPr>
            <a:r>
              <a:rPr lang="en-US" altLang="ko-KR" sz="900" dirty="0" smtClean="0">
                <a:latin typeface="돋움" pitchFamily="50" charset="-127"/>
                <a:ea typeface="돋움" pitchFamily="50" charset="-127"/>
              </a:rPr>
              <a:t> </a:t>
            </a:r>
            <a:r>
              <a:rPr lang="ko-KR" altLang="en-US" sz="900" dirty="0" smtClean="0">
                <a:latin typeface="돋움" pitchFamily="50" charset="-127"/>
                <a:ea typeface="돋움" pitchFamily="50" charset="-127"/>
              </a:rPr>
              <a:t>메모리 </a:t>
            </a:r>
            <a:r>
              <a:rPr lang="en-US" altLang="ko-KR" sz="900" dirty="0" smtClean="0">
                <a:latin typeface="돋움" pitchFamily="50" charset="-127"/>
                <a:ea typeface="돋움" pitchFamily="50" charset="-127"/>
              </a:rPr>
              <a:t>: 256 </a:t>
            </a:r>
            <a:r>
              <a:rPr lang="en-US" altLang="ko-KR" sz="900" dirty="0" err="1" smtClean="0">
                <a:latin typeface="돋움" pitchFamily="50" charset="-127"/>
                <a:ea typeface="돋움" pitchFamily="50" charset="-127"/>
              </a:rPr>
              <a:t>Mbyte</a:t>
            </a:r>
            <a:r>
              <a:rPr lang="en-US" altLang="ko-KR" sz="900" dirty="0" smtClean="0">
                <a:latin typeface="돋움" pitchFamily="50" charset="-127"/>
                <a:ea typeface="돋움" pitchFamily="50" charset="-127"/>
              </a:rPr>
              <a:t> </a:t>
            </a:r>
            <a:r>
              <a:rPr lang="ko-KR" altLang="en-US" sz="900" dirty="0" smtClean="0">
                <a:latin typeface="돋움" pitchFamily="50" charset="-127"/>
                <a:ea typeface="돋움" pitchFamily="50" charset="-127"/>
              </a:rPr>
              <a:t>이상</a:t>
            </a:r>
          </a:p>
          <a:p>
            <a:pPr>
              <a:lnSpc>
                <a:spcPct val="130000"/>
              </a:lnSpc>
              <a:buFontTx/>
              <a:buChar char="•"/>
            </a:pPr>
            <a:r>
              <a:rPr lang="ko-KR" altLang="en-US" sz="900" dirty="0" smtClean="0">
                <a:latin typeface="돋움" pitchFamily="50" charset="-127"/>
                <a:ea typeface="돋움" pitchFamily="50" charset="-127"/>
              </a:rPr>
              <a:t> </a:t>
            </a:r>
            <a:r>
              <a:rPr lang="ko-KR" altLang="en-US" sz="900" dirty="0">
                <a:latin typeface="돋움" pitchFamily="50" charset="-127"/>
                <a:ea typeface="돋움" pitchFamily="50" charset="-127"/>
              </a:rPr>
              <a:t>웹브라우저 </a:t>
            </a:r>
            <a:r>
              <a:rPr lang="en-US" altLang="ko-KR" sz="900" dirty="0">
                <a:latin typeface="돋움" pitchFamily="50" charset="-127"/>
                <a:ea typeface="돋움" pitchFamily="50" charset="-127"/>
              </a:rPr>
              <a:t>: Internet Explorer </a:t>
            </a:r>
            <a:r>
              <a:rPr lang="en-US" altLang="ko-KR" sz="900" dirty="0" smtClean="0">
                <a:latin typeface="돋움" pitchFamily="50" charset="-127"/>
                <a:ea typeface="돋움" pitchFamily="50" charset="-127"/>
              </a:rPr>
              <a:t>8.0 </a:t>
            </a:r>
            <a:r>
              <a:rPr lang="ko-KR" altLang="en-US" sz="900" dirty="0">
                <a:latin typeface="돋움" pitchFamily="50" charset="-127"/>
                <a:ea typeface="돋움" pitchFamily="50" charset="-127"/>
              </a:rPr>
              <a:t>이상</a:t>
            </a:r>
          </a:p>
          <a:p>
            <a:pPr>
              <a:lnSpc>
                <a:spcPct val="130000"/>
              </a:lnSpc>
              <a:buFontTx/>
              <a:buChar char="•"/>
            </a:pPr>
            <a:r>
              <a:rPr lang="ko-KR" altLang="en-US" sz="900" dirty="0">
                <a:latin typeface="돋움" pitchFamily="50" charset="-127"/>
                <a:ea typeface="돋움" pitchFamily="50" charset="-127"/>
              </a:rPr>
              <a:t> </a:t>
            </a:r>
            <a:r>
              <a:rPr lang="en-US" altLang="ko-KR" sz="900" dirty="0">
                <a:latin typeface="돋움" pitchFamily="50" charset="-127"/>
                <a:ea typeface="돋움" pitchFamily="50" charset="-127"/>
              </a:rPr>
              <a:t>Microsoft Window </a:t>
            </a:r>
            <a:r>
              <a:rPr lang="en-US" altLang="ko-KR" sz="900" dirty="0" err="1" smtClean="0">
                <a:latin typeface="돋움" pitchFamily="50" charset="-127"/>
                <a:ea typeface="돋움" pitchFamily="50" charset="-127"/>
              </a:rPr>
              <a:t>xp</a:t>
            </a:r>
            <a:r>
              <a:rPr lang="en-US" altLang="ko-KR" sz="900" dirty="0" smtClean="0">
                <a:latin typeface="돋움" pitchFamily="50" charset="-127"/>
                <a:ea typeface="돋움" pitchFamily="50" charset="-127"/>
              </a:rPr>
              <a:t> </a:t>
            </a:r>
            <a:r>
              <a:rPr lang="ko-KR" altLang="en-US" sz="900" dirty="0">
                <a:latin typeface="돋움" pitchFamily="50" charset="-127"/>
                <a:ea typeface="돋움" pitchFamily="50" charset="-127"/>
              </a:rPr>
              <a:t>이상</a:t>
            </a:r>
          </a:p>
          <a:p>
            <a:pPr>
              <a:lnSpc>
                <a:spcPct val="130000"/>
              </a:lnSpc>
              <a:buFontTx/>
              <a:buChar char="•"/>
            </a:pPr>
            <a:r>
              <a:rPr lang="ko-KR" altLang="en-US" sz="900" dirty="0">
                <a:latin typeface="돋움" pitchFamily="50" charset="-127"/>
                <a:ea typeface="돋움" pitchFamily="50" charset="-127"/>
              </a:rPr>
              <a:t> </a:t>
            </a:r>
            <a:r>
              <a:rPr lang="ko-KR" altLang="en-US" sz="900" dirty="0" smtClean="0">
                <a:latin typeface="돋움" pitchFamily="50" charset="-127"/>
                <a:ea typeface="돋움" pitchFamily="50" charset="-127"/>
              </a:rPr>
              <a:t> 인터넷 접속환경 </a:t>
            </a:r>
            <a:r>
              <a:rPr lang="en-US" altLang="ko-KR" sz="900" dirty="0" smtClean="0">
                <a:latin typeface="돋움" pitchFamily="50" charset="-127"/>
                <a:ea typeface="돋움" pitchFamily="50" charset="-127"/>
              </a:rPr>
              <a:t>: ADSL </a:t>
            </a:r>
            <a:r>
              <a:rPr lang="ko-KR" altLang="en-US" sz="900" dirty="0" smtClean="0">
                <a:latin typeface="돋움" pitchFamily="50" charset="-127"/>
                <a:ea typeface="돋움" pitchFamily="50" charset="-127"/>
              </a:rPr>
              <a:t>또는 </a:t>
            </a:r>
            <a:r>
              <a:rPr lang="en-US" altLang="ko-KR" sz="900" dirty="0" smtClean="0">
                <a:latin typeface="돋움" pitchFamily="50" charset="-127"/>
                <a:ea typeface="돋움" pitchFamily="50" charset="-127"/>
              </a:rPr>
              <a:t>LAN</a:t>
            </a:r>
          </a:p>
        </p:txBody>
      </p:sp>
      <p:sp>
        <p:nvSpPr>
          <p:cNvPr id="36" name="Text Box 55"/>
          <p:cNvSpPr txBox="1">
            <a:spLocks noChangeArrowheads="1"/>
          </p:cNvSpPr>
          <p:nvPr/>
        </p:nvSpPr>
        <p:spPr bwMode="auto">
          <a:xfrm>
            <a:off x="3644900" y="1401763"/>
            <a:ext cx="2447925" cy="1352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ko-KR" sz="900" dirty="0">
                <a:latin typeface="돋움" pitchFamily="50" charset="-127"/>
                <a:ea typeface="돋움" pitchFamily="50" charset="-127"/>
              </a:rPr>
              <a:t>■ </a:t>
            </a:r>
            <a:r>
              <a:rPr lang="ko-KR" altLang="en-US" sz="900" dirty="0">
                <a:latin typeface="돋움" pitchFamily="50" charset="-127"/>
                <a:ea typeface="돋움" pitchFamily="50" charset="-127"/>
              </a:rPr>
              <a:t>권장 </a:t>
            </a:r>
            <a:r>
              <a:rPr lang="en-US" altLang="ko-KR" sz="900" dirty="0">
                <a:latin typeface="돋움" pitchFamily="50" charset="-127"/>
                <a:ea typeface="돋움" pitchFamily="50" charset="-127"/>
              </a:rPr>
              <a:t>PC </a:t>
            </a:r>
            <a:r>
              <a:rPr lang="ko-KR" altLang="en-US" sz="900" dirty="0">
                <a:latin typeface="돋움" pitchFamily="50" charset="-127"/>
                <a:ea typeface="돋움" pitchFamily="50" charset="-127"/>
              </a:rPr>
              <a:t>사양</a:t>
            </a:r>
          </a:p>
          <a:p>
            <a:pPr>
              <a:lnSpc>
                <a:spcPct val="130000"/>
              </a:lnSpc>
            </a:pPr>
            <a:endParaRPr lang="ko-KR" altLang="en-US" sz="900" dirty="0">
              <a:latin typeface="돋움" pitchFamily="50" charset="-127"/>
              <a:ea typeface="돋움" pitchFamily="50" charset="-127"/>
            </a:endParaRPr>
          </a:p>
          <a:p>
            <a:pPr>
              <a:lnSpc>
                <a:spcPct val="130000"/>
              </a:lnSpc>
              <a:buFontTx/>
              <a:buChar char="•"/>
            </a:pPr>
            <a:r>
              <a:rPr lang="ko-KR" altLang="en-US" sz="900" dirty="0">
                <a:latin typeface="돋움" pitchFamily="50" charset="-127"/>
                <a:ea typeface="돋움" pitchFamily="50" charset="-127"/>
              </a:rPr>
              <a:t> </a:t>
            </a:r>
            <a:r>
              <a:rPr lang="en-US" altLang="ko-KR" sz="900" dirty="0">
                <a:latin typeface="돋움" pitchFamily="50" charset="-127"/>
                <a:ea typeface="돋움" pitchFamily="50" charset="-127"/>
              </a:rPr>
              <a:t>IBM </a:t>
            </a:r>
            <a:r>
              <a:rPr lang="ko-KR" altLang="en-US" sz="900" dirty="0">
                <a:latin typeface="돋움" pitchFamily="50" charset="-127"/>
                <a:ea typeface="돋움" pitchFamily="50" charset="-127"/>
              </a:rPr>
              <a:t>호환</a:t>
            </a:r>
            <a:r>
              <a:rPr lang="en-US" altLang="ko-KR" sz="900" dirty="0">
                <a:latin typeface="돋움" pitchFamily="50" charset="-127"/>
                <a:ea typeface="돋움" pitchFamily="50" charset="-127"/>
              </a:rPr>
              <a:t>PC </a:t>
            </a:r>
            <a:r>
              <a:rPr lang="ko-KR" altLang="en-US" sz="900" dirty="0" err="1" smtClean="0">
                <a:latin typeface="돋움" pitchFamily="50" charset="-127"/>
                <a:ea typeface="돋움" pitchFamily="50" charset="-127"/>
              </a:rPr>
              <a:t>듀얼코어</a:t>
            </a:r>
            <a:r>
              <a:rPr lang="ko-KR" altLang="en-US" sz="900" dirty="0" smtClean="0">
                <a:latin typeface="돋움" pitchFamily="50" charset="-127"/>
                <a:ea typeface="돋움" pitchFamily="50" charset="-127"/>
              </a:rPr>
              <a:t> </a:t>
            </a:r>
            <a:r>
              <a:rPr lang="en-US" altLang="ko-KR" sz="900" dirty="0" smtClean="0">
                <a:latin typeface="돋움" pitchFamily="50" charset="-127"/>
                <a:ea typeface="돋움" pitchFamily="50" charset="-127"/>
              </a:rPr>
              <a:t>PC</a:t>
            </a:r>
            <a:endParaRPr lang="en-US" altLang="ko-KR" sz="900" dirty="0">
              <a:latin typeface="돋움" pitchFamily="50" charset="-127"/>
              <a:ea typeface="돋움" pitchFamily="50" charset="-127"/>
            </a:endParaRPr>
          </a:p>
          <a:p>
            <a:pPr>
              <a:lnSpc>
                <a:spcPct val="130000"/>
              </a:lnSpc>
              <a:buFontTx/>
              <a:buChar char="•"/>
            </a:pPr>
            <a:r>
              <a:rPr lang="en-US" altLang="ko-KR" sz="900" dirty="0">
                <a:latin typeface="돋움" pitchFamily="50" charset="-127"/>
                <a:ea typeface="돋움" pitchFamily="50" charset="-127"/>
              </a:rPr>
              <a:t> </a:t>
            </a:r>
            <a:r>
              <a:rPr lang="ko-KR" altLang="en-US" sz="900" dirty="0">
                <a:latin typeface="돋움" pitchFamily="50" charset="-127"/>
                <a:ea typeface="돋움" pitchFamily="50" charset="-127"/>
              </a:rPr>
              <a:t>메모리 </a:t>
            </a:r>
            <a:r>
              <a:rPr lang="en-US" altLang="ko-KR" sz="900" dirty="0">
                <a:latin typeface="돋움" pitchFamily="50" charset="-127"/>
                <a:ea typeface="돋움" pitchFamily="50" charset="-127"/>
              </a:rPr>
              <a:t>: </a:t>
            </a:r>
            <a:r>
              <a:rPr lang="en-US" altLang="ko-KR" sz="900" dirty="0" smtClean="0">
                <a:latin typeface="돋움" pitchFamily="50" charset="-127"/>
                <a:ea typeface="돋움" pitchFamily="50" charset="-127"/>
              </a:rPr>
              <a:t>2 </a:t>
            </a:r>
            <a:r>
              <a:rPr lang="en-US" altLang="ko-KR" sz="900" dirty="0" err="1" smtClean="0">
                <a:latin typeface="돋움" pitchFamily="50" charset="-127"/>
                <a:ea typeface="돋움" pitchFamily="50" charset="-127"/>
              </a:rPr>
              <a:t>Gbyte</a:t>
            </a:r>
            <a:r>
              <a:rPr lang="en-US" altLang="ko-KR" sz="900" dirty="0" smtClean="0">
                <a:latin typeface="돋움" pitchFamily="50" charset="-127"/>
                <a:ea typeface="돋움" pitchFamily="50" charset="-127"/>
              </a:rPr>
              <a:t> </a:t>
            </a:r>
            <a:r>
              <a:rPr lang="ko-KR" altLang="en-US" sz="900" dirty="0">
                <a:latin typeface="돋움" pitchFamily="50" charset="-127"/>
                <a:ea typeface="돋움" pitchFamily="50" charset="-127"/>
              </a:rPr>
              <a:t>이상</a:t>
            </a:r>
          </a:p>
          <a:p>
            <a:pPr>
              <a:lnSpc>
                <a:spcPct val="130000"/>
              </a:lnSpc>
              <a:buFontTx/>
              <a:buChar char="•"/>
            </a:pPr>
            <a:r>
              <a:rPr lang="ko-KR" altLang="en-US" sz="900" dirty="0">
                <a:latin typeface="돋움" pitchFamily="50" charset="-127"/>
                <a:ea typeface="돋움" pitchFamily="50" charset="-127"/>
              </a:rPr>
              <a:t> 웹브라우저 </a:t>
            </a:r>
            <a:r>
              <a:rPr lang="en-US" altLang="ko-KR" sz="900" dirty="0">
                <a:latin typeface="돋움" pitchFamily="50" charset="-127"/>
                <a:ea typeface="돋움" pitchFamily="50" charset="-127"/>
              </a:rPr>
              <a:t>: Internet Explorer </a:t>
            </a:r>
            <a:r>
              <a:rPr lang="en-US" altLang="ko-KR" sz="900" dirty="0" smtClean="0">
                <a:latin typeface="돋움" pitchFamily="50" charset="-127"/>
                <a:ea typeface="돋움" pitchFamily="50" charset="-127"/>
              </a:rPr>
              <a:t>8.0 </a:t>
            </a:r>
            <a:r>
              <a:rPr lang="ko-KR" altLang="en-US" sz="900" dirty="0">
                <a:latin typeface="돋움" pitchFamily="50" charset="-127"/>
                <a:ea typeface="돋움" pitchFamily="50" charset="-127"/>
              </a:rPr>
              <a:t>이상</a:t>
            </a:r>
          </a:p>
          <a:p>
            <a:pPr>
              <a:lnSpc>
                <a:spcPct val="130000"/>
              </a:lnSpc>
              <a:buFontTx/>
              <a:buChar char="•"/>
            </a:pPr>
            <a:r>
              <a:rPr lang="ko-KR" altLang="en-US" sz="900" dirty="0">
                <a:latin typeface="돋움" pitchFamily="50" charset="-127"/>
                <a:ea typeface="돋움" pitchFamily="50" charset="-127"/>
              </a:rPr>
              <a:t> </a:t>
            </a:r>
            <a:r>
              <a:rPr lang="en-US" altLang="ko-KR" sz="900" dirty="0">
                <a:latin typeface="돋움" pitchFamily="50" charset="-127"/>
                <a:ea typeface="돋움" pitchFamily="50" charset="-127"/>
              </a:rPr>
              <a:t>Microsoft Window </a:t>
            </a:r>
            <a:r>
              <a:rPr lang="en-US" altLang="ko-KR" sz="900" dirty="0" smtClean="0">
                <a:latin typeface="돋움" pitchFamily="50" charset="-127"/>
                <a:ea typeface="돋움" pitchFamily="50" charset="-127"/>
              </a:rPr>
              <a:t>7 </a:t>
            </a:r>
            <a:r>
              <a:rPr lang="ko-KR" altLang="en-US" sz="900" dirty="0">
                <a:latin typeface="돋움" pitchFamily="50" charset="-127"/>
                <a:ea typeface="돋움" pitchFamily="50" charset="-127"/>
              </a:rPr>
              <a:t>이상</a:t>
            </a:r>
          </a:p>
          <a:p>
            <a:pPr>
              <a:lnSpc>
                <a:spcPct val="130000"/>
              </a:lnSpc>
              <a:buFontTx/>
              <a:buChar char="•"/>
            </a:pPr>
            <a:r>
              <a:rPr lang="ko-KR" altLang="en-US" sz="900" dirty="0">
                <a:latin typeface="돋움" pitchFamily="50" charset="-127"/>
                <a:ea typeface="돋움" pitchFamily="50" charset="-127"/>
              </a:rPr>
              <a:t> 인터넷 접속환경 </a:t>
            </a:r>
            <a:r>
              <a:rPr lang="en-US" altLang="ko-KR" sz="900" dirty="0">
                <a:latin typeface="돋움" pitchFamily="50" charset="-127"/>
                <a:ea typeface="돋움" pitchFamily="50" charset="-127"/>
              </a:rPr>
              <a:t>: ADSL </a:t>
            </a:r>
            <a:r>
              <a:rPr lang="ko-KR" altLang="en-US" sz="900" dirty="0">
                <a:latin typeface="돋움" pitchFamily="50" charset="-127"/>
                <a:ea typeface="돋움" pitchFamily="50" charset="-127"/>
              </a:rPr>
              <a:t>또는 </a:t>
            </a:r>
            <a:r>
              <a:rPr lang="en-US" altLang="ko-KR" sz="900" dirty="0">
                <a:latin typeface="돋움" pitchFamily="50" charset="-127"/>
                <a:ea typeface="돋움" pitchFamily="50" charset="-127"/>
              </a:rPr>
              <a:t>LAN</a:t>
            </a: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4355976"/>
            <a:ext cx="6273800" cy="9417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8" name="Picture 3" descr="C:\Users\KDH\Desktop\기본\logo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1960" y="8633023"/>
            <a:ext cx="1065392" cy="4673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BA027C-D1FD-41AC-AE26-C14739BF2564}" type="slidenum">
              <a:rPr lang="en-US" altLang="ko-KR"/>
              <a:pPr/>
              <a:t>4</a:t>
            </a:fld>
            <a:endParaRPr lang="en-US" altLang="ko-KR" dirty="0"/>
          </a:p>
        </p:txBody>
      </p:sp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회원가입 및 정보관리</a:t>
            </a:r>
          </a:p>
        </p:txBody>
      </p:sp>
      <p:grpSp>
        <p:nvGrpSpPr>
          <p:cNvPr id="10246" name="Group 6"/>
          <p:cNvGrpSpPr>
            <a:grpSpLocks/>
          </p:cNvGrpSpPr>
          <p:nvPr/>
        </p:nvGrpSpPr>
        <p:grpSpPr bwMode="auto">
          <a:xfrm>
            <a:off x="333375" y="1042641"/>
            <a:ext cx="3382963" cy="176212"/>
            <a:chOff x="210" y="642"/>
            <a:chExt cx="2131" cy="111"/>
          </a:xfrm>
        </p:grpSpPr>
        <p:sp>
          <p:nvSpPr>
            <p:cNvPr id="10247" name="Rectangle 7"/>
            <p:cNvSpPr>
              <a:spLocks noChangeArrowheads="1"/>
            </p:cNvSpPr>
            <p:nvPr/>
          </p:nvSpPr>
          <p:spPr bwMode="auto">
            <a:xfrm>
              <a:off x="210" y="657"/>
              <a:ext cx="96" cy="96"/>
            </a:xfrm>
            <a:prstGeom prst="rect">
              <a:avLst/>
            </a:prstGeom>
            <a:solidFill>
              <a:srgbClr val="96BFE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ko-KR" altLang="en-US" dirty="0"/>
            </a:p>
          </p:txBody>
        </p:sp>
        <p:sp>
          <p:nvSpPr>
            <p:cNvPr id="10248" name="Text Box 8"/>
            <p:cNvSpPr txBox="1">
              <a:spLocks noChangeArrowheads="1"/>
            </p:cNvSpPr>
            <p:nvPr/>
          </p:nvSpPr>
          <p:spPr bwMode="auto">
            <a:xfrm>
              <a:off x="300" y="642"/>
              <a:ext cx="2041" cy="1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tIns="0" bIns="0" anchor="ctr">
              <a:spAutoFit/>
            </a:bodyPr>
            <a:lstStyle/>
            <a:p>
              <a:r>
                <a:rPr lang="en-US" altLang="ko-KR" sz="1100" b="1" dirty="0" smtClean="0">
                  <a:latin typeface="돋움" pitchFamily="50" charset="-127"/>
                  <a:ea typeface="돋움" pitchFamily="50" charset="-127"/>
                </a:rPr>
                <a:t>3.1  </a:t>
              </a:r>
              <a:r>
                <a:rPr lang="ko-KR" altLang="en-US" sz="1100" b="1" dirty="0" smtClean="0">
                  <a:latin typeface="돋움" pitchFamily="50" charset="-127"/>
                  <a:ea typeface="돋움" pitchFamily="50" charset="-127"/>
                </a:rPr>
                <a:t>회원 </a:t>
              </a:r>
              <a:r>
                <a:rPr lang="ko-KR" altLang="en-US" sz="1100" b="1" dirty="0">
                  <a:latin typeface="돋움" pitchFamily="50" charset="-127"/>
                  <a:ea typeface="돋움" pitchFamily="50" charset="-127"/>
                </a:rPr>
                <a:t>가입절차</a:t>
              </a:r>
            </a:p>
          </p:txBody>
        </p:sp>
      </p:grpSp>
      <p:sp>
        <p:nvSpPr>
          <p:cNvPr id="10249" name="Text Box 9"/>
          <p:cNvSpPr txBox="1">
            <a:spLocks noChangeArrowheads="1"/>
          </p:cNvSpPr>
          <p:nvPr/>
        </p:nvSpPr>
        <p:spPr bwMode="auto">
          <a:xfrm>
            <a:off x="333375" y="1403003"/>
            <a:ext cx="6121400" cy="653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135000"/>
              </a:lnSpc>
              <a:buFontTx/>
              <a:buChar char="•"/>
            </a:pPr>
            <a:r>
              <a:rPr lang="en-US" altLang="ko-KR" sz="900" dirty="0">
                <a:latin typeface="돋움" pitchFamily="50" charset="-127"/>
                <a:ea typeface="돋움" pitchFamily="50" charset="-127"/>
              </a:rPr>
              <a:t> </a:t>
            </a:r>
            <a:r>
              <a:rPr lang="ko-KR" altLang="en-US" sz="900" dirty="0">
                <a:latin typeface="돋움" pitchFamily="50" charset="-127"/>
                <a:ea typeface="돋움" pitchFamily="50" charset="-127"/>
              </a:rPr>
              <a:t>개인</a:t>
            </a:r>
            <a:r>
              <a:rPr lang="en-US" altLang="ko-KR" sz="900" dirty="0">
                <a:latin typeface="돋움" pitchFamily="50" charset="-127"/>
                <a:ea typeface="돋움" pitchFamily="50" charset="-127"/>
              </a:rPr>
              <a:t>/</a:t>
            </a:r>
            <a:r>
              <a:rPr lang="ko-KR" altLang="en-US" sz="900" dirty="0">
                <a:latin typeface="돋움" pitchFamily="50" charset="-127"/>
                <a:ea typeface="돋움" pitchFamily="50" charset="-127"/>
              </a:rPr>
              <a:t>법인사업자의 회원가입 가능</a:t>
            </a:r>
          </a:p>
          <a:p>
            <a:pPr>
              <a:lnSpc>
                <a:spcPct val="135000"/>
              </a:lnSpc>
              <a:buFontTx/>
              <a:buChar char="•"/>
            </a:pPr>
            <a:r>
              <a:rPr lang="ko-KR" altLang="en-US" sz="900" dirty="0">
                <a:latin typeface="돋움" pitchFamily="50" charset="-127"/>
                <a:ea typeface="돋움" pitchFamily="50" charset="-127"/>
              </a:rPr>
              <a:t> 협업정보 온라인시스템의 보유 기업데이터에 등록되어있는 지 여부에 따라 회원가입 방법이 다름</a:t>
            </a:r>
          </a:p>
          <a:p>
            <a:pPr>
              <a:lnSpc>
                <a:spcPct val="135000"/>
              </a:lnSpc>
              <a:buFontTx/>
              <a:buChar char="•"/>
            </a:pPr>
            <a:r>
              <a:rPr lang="ko-KR" altLang="en-US" sz="900" dirty="0">
                <a:latin typeface="돋움" pitchFamily="50" charset="-127"/>
                <a:ea typeface="돋움" pitchFamily="50" charset="-127"/>
              </a:rPr>
              <a:t> 기업회원은 기업검색 및 정보조회</a:t>
            </a:r>
            <a:r>
              <a:rPr lang="en-US" altLang="ko-KR" sz="900" dirty="0">
                <a:latin typeface="돋움" pitchFamily="50" charset="-127"/>
                <a:ea typeface="돋움" pitchFamily="50" charset="-127"/>
              </a:rPr>
              <a:t>, </a:t>
            </a:r>
            <a:r>
              <a:rPr lang="ko-KR" altLang="en-US" sz="900" dirty="0" smtClean="0">
                <a:latin typeface="돋움" pitchFamily="50" charset="-127"/>
                <a:ea typeface="돋움" pitchFamily="50" charset="-127"/>
              </a:rPr>
              <a:t>협업지원사업 </a:t>
            </a:r>
            <a:r>
              <a:rPr lang="ko-KR" altLang="en-US" sz="900" dirty="0">
                <a:latin typeface="돋움" pitchFamily="50" charset="-127"/>
                <a:ea typeface="돋움" pitchFamily="50" charset="-127"/>
              </a:rPr>
              <a:t>온라인지원시스템 등 모든 서비스 이용 가능</a:t>
            </a:r>
            <a:endParaRPr lang="ko-KR" altLang="en-US" sz="900" b="1" dirty="0">
              <a:latin typeface="돋움" pitchFamily="50" charset="-127"/>
              <a:ea typeface="돋움" pitchFamily="50" charset="-127"/>
            </a:endParaRPr>
          </a:p>
        </p:txBody>
      </p:sp>
      <p:sp>
        <p:nvSpPr>
          <p:cNvPr id="10278" name="AutoShape 38"/>
          <p:cNvSpPr>
            <a:spLocks noChangeArrowheads="1"/>
          </p:cNvSpPr>
          <p:nvPr/>
        </p:nvSpPr>
        <p:spPr bwMode="auto">
          <a:xfrm>
            <a:off x="333375" y="1331566"/>
            <a:ext cx="6264275" cy="792162"/>
          </a:xfrm>
          <a:prstGeom prst="roundRect">
            <a:avLst>
              <a:gd name="adj" fmla="val 0"/>
            </a:avLst>
          </a:prstGeom>
          <a:noFill/>
          <a:ln w="19050" cap="rnd" algn="ctr">
            <a:solidFill>
              <a:schemeClr val="bg2"/>
            </a:solidFill>
            <a:prstDash val="sysDot"/>
            <a:round/>
            <a:headEnd/>
            <a:tailEnd/>
          </a:ln>
          <a:effectLst/>
        </p:spPr>
        <p:txBody>
          <a:bodyPr wrap="none" anchor="ctr"/>
          <a:lstStyle/>
          <a:p>
            <a:endParaRPr lang="ko-KR" altLang="en-US" dirty="0"/>
          </a:p>
        </p:txBody>
      </p:sp>
      <p:grpSp>
        <p:nvGrpSpPr>
          <p:cNvPr id="33" name="Group 5"/>
          <p:cNvGrpSpPr>
            <a:grpSpLocks/>
          </p:cNvGrpSpPr>
          <p:nvPr/>
        </p:nvGrpSpPr>
        <p:grpSpPr bwMode="auto">
          <a:xfrm>
            <a:off x="188913" y="609600"/>
            <a:ext cx="6480175" cy="219075"/>
            <a:chOff x="119" y="384"/>
            <a:chExt cx="4082" cy="138"/>
          </a:xfrm>
        </p:grpSpPr>
        <p:sp>
          <p:nvSpPr>
            <p:cNvPr id="34" name="Rectangle 6"/>
            <p:cNvSpPr>
              <a:spLocks noChangeArrowheads="1"/>
            </p:cNvSpPr>
            <p:nvPr/>
          </p:nvSpPr>
          <p:spPr bwMode="auto">
            <a:xfrm>
              <a:off x="391" y="384"/>
              <a:ext cx="3810" cy="137"/>
            </a:xfrm>
            <a:prstGeom prst="rect">
              <a:avLst/>
            </a:prstGeom>
            <a:solidFill>
              <a:srgbClr val="EAEAEA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ko-KR" altLang="en-US" dirty="0"/>
            </a:p>
          </p:txBody>
        </p:sp>
        <p:sp>
          <p:nvSpPr>
            <p:cNvPr id="35" name="Rectangle 7"/>
            <p:cNvSpPr>
              <a:spLocks noChangeArrowheads="1"/>
            </p:cNvSpPr>
            <p:nvPr/>
          </p:nvSpPr>
          <p:spPr bwMode="auto">
            <a:xfrm>
              <a:off x="164" y="385"/>
              <a:ext cx="96" cy="137"/>
            </a:xfrm>
            <a:prstGeom prst="rect">
              <a:avLst/>
            </a:prstGeom>
            <a:solidFill>
              <a:srgbClr val="458EC9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ko-KR" altLang="en-US" dirty="0"/>
            </a:p>
          </p:txBody>
        </p:sp>
        <p:sp>
          <p:nvSpPr>
            <p:cNvPr id="36" name="Rectangle 8"/>
            <p:cNvSpPr>
              <a:spLocks noChangeArrowheads="1"/>
            </p:cNvSpPr>
            <p:nvPr/>
          </p:nvSpPr>
          <p:spPr bwMode="auto">
            <a:xfrm>
              <a:off x="119" y="385"/>
              <a:ext cx="48" cy="137"/>
            </a:xfrm>
            <a:prstGeom prst="rect">
              <a:avLst/>
            </a:prstGeom>
            <a:solidFill>
              <a:srgbClr val="2A629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ko-KR" altLang="en-US" dirty="0"/>
            </a:p>
          </p:txBody>
        </p:sp>
        <p:sp>
          <p:nvSpPr>
            <p:cNvPr id="37" name="Rectangle 9"/>
            <p:cNvSpPr>
              <a:spLocks noChangeArrowheads="1"/>
            </p:cNvSpPr>
            <p:nvPr/>
          </p:nvSpPr>
          <p:spPr bwMode="auto">
            <a:xfrm>
              <a:off x="255" y="385"/>
              <a:ext cx="136" cy="137"/>
            </a:xfrm>
            <a:prstGeom prst="rect">
              <a:avLst/>
            </a:prstGeom>
            <a:solidFill>
              <a:srgbClr val="96BFE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ko-KR" altLang="en-US" dirty="0"/>
            </a:p>
          </p:txBody>
        </p:sp>
        <p:sp>
          <p:nvSpPr>
            <p:cNvPr id="38" name="Text Box 10"/>
            <p:cNvSpPr txBox="1">
              <a:spLocks noChangeArrowheads="1"/>
            </p:cNvSpPr>
            <p:nvPr/>
          </p:nvSpPr>
          <p:spPr bwMode="auto">
            <a:xfrm>
              <a:off x="391" y="392"/>
              <a:ext cx="3084" cy="1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tIns="0" bIns="0" anchor="ctr">
              <a:spAutoFit/>
            </a:bodyPr>
            <a:lstStyle/>
            <a:p>
              <a:r>
                <a:rPr lang="en-US" altLang="ko-KR" sz="1300" b="1" dirty="0">
                  <a:solidFill>
                    <a:srgbClr val="123188"/>
                  </a:solidFill>
                  <a:latin typeface="돋움" pitchFamily="50" charset="-127"/>
                  <a:ea typeface="돋움" pitchFamily="50" charset="-127"/>
                </a:rPr>
                <a:t>3. </a:t>
              </a:r>
              <a:r>
                <a:rPr lang="ko-KR" altLang="en-US" sz="1300" b="1" dirty="0">
                  <a:solidFill>
                    <a:srgbClr val="123188"/>
                  </a:solidFill>
                  <a:latin typeface="돋움" pitchFamily="50" charset="-127"/>
                  <a:ea typeface="돋움" pitchFamily="50" charset="-127"/>
                </a:rPr>
                <a:t>회원가입 및 정보관리</a:t>
              </a:r>
            </a:p>
          </p:txBody>
        </p:sp>
      </p:grpSp>
      <p:graphicFrame>
        <p:nvGraphicFramePr>
          <p:cNvPr id="50" name="Group 6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94108696"/>
              </p:ext>
            </p:extLst>
          </p:nvPr>
        </p:nvGraphicFramePr>
        <p:xfrm>
          <a:off x="333375" y="2267744"/>
          <a:ext cx="6110288" cy="5832648"/>
        </p:xfrm>
        <a:graphic>
          <a:graphicData uri="http://schemas.openxmlformats.org/drawingml/2006/table">
            <a:tbl>
              <a:tblPr/>
              <a:tblGrid>
                <a:gridCol w="1350963"/>
                <a:gridCol w="4759325"/>
              </a:tblGrid>
              <a:tr h="2016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돋움" pitchFamily="50" charset="-127"/>
                          <a:ea typeface="돋움" pitchFamily="50" charset="-127"/>
                        </a:rPr>
                        <a:t>가입 단계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돋움" pitchFamily="50" charset="-127"/>
                          <a:ea typeface="돋움" pitchFamily="50" charset="-127"/>
                        </a:rPr>
                        <a:t>설      명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</a:tr>
              <a:tr h="1787624">
                <a:tc>
                  <a:txBody>
                    <a:bodyPr/>
                    <a:lstStyle/>
                    <a:p>
                      <a:pPr marL="533400" marR="0" lvl="0" indent="-53340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돋움" pitchFamily="50" charset="-127"/>
                          <a:ea typeface="돋움" pitchFamily="50" charset="-127"/>
                        </a:rPr>
                        <a:t>1) </a:t>
                      </a:r>
                      <a:r>
                        <a:rPr kumimoji="1" lang="ko-KR" alt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돋움" pitchFamily="50" charset="-127"/>
                          <a:ea typeface="돋움" pitchFamily="50" charset="-127"/>
                        </a:rPr>
                        <a:t>약관 및 개인정보</a:t>
                      </a:r>
                      <a:endParaRPr kumimoji="1" lang="en-US" altLang="ko-KR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돋움" pitchFamily="50" charset="-127"/>
                        <a:ea typeface="돋움" pitchFamily="50" charset="-127"/>
                      </a:endParaRPr>
                    </a:p>
                    <a:p>
                      <a:pPr marL="533400" marR="0" lvl="0" indent="-53340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돋움" pitchFamily="50" charset="-127"/>
                          <a:ea typeface="돋움" pitchFamily="50" charset="-127"/>
                        </a:rPr>
                        <a:t>보호정책 동의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ko-KR" altLang="ko-KR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돋움" pitchFamily="50" charset="-127"/>
                        <a:ea typeface="돋움" pitchFamily="50" charset="-127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172819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ko-KR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돋움" pitchFamily="50" charset="-127"/>
                          <a:ea typeface="돋움" pitchFamily="50" charset="-127"/>
                        </a:rPr>
                        <a:t>2) </a:t>
                      </a:r>
                      <a:r>
                        <a:rPr kumimoji="1" lang="ko-KR" alt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돋움" pitchFamily="50" charset="-127"/>
                          <a:ea typeface="돋움" pitchFamily="50" charset="-127"/>
                        </a:rPr>
                        <a:t>등록기업여부 검색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ko-KR" altLang="ko-KR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돋움" pitchFamily="50" charset="-127"/>
                        <a:ea typeface="돋움" pitchFamily="50" charset="-127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14396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돋움" pitchFamily="50" charset="-127"/>
                          <a:ea typeface="돋움" pitchFamily="50" charset="-127"/>
                        </a:rPr>
                        <a:t>3) </a:t>
                      </a:r>
                      <a:r>
                        <a:rPr kumimoji="1" lang="ko-KR" alt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돋움" pitchFamily="50" charset="-127"/>
                          <a:ea typeface="돋움" pitchFamily="50" charset="-127"/>
                        </a:rPr>
                        <a:t>가입신청서 작성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ko-KR" altLang="ko-KR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돋움" pitchFamily="50" charset="-127"/>
                        <a:ea typeface="돋움" pitchFamily="50" charset="-127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648544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ko-KR" altLang="en-US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돋움" pitchFamily="50" charset="-127"/>
                        <a:ea typeface="돋움" pitchFamily="50" charset="-127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ko-KR" altLang="ko-KR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돋움" pitchFamily="50" charset="-127"/>
                        <a:ea typeface="돋움" pitchFamily="50" charset="-127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51" name="Text Box 39"/>
          <p:cNvSpPr txBox="1">
            <a:spLocks noChangeArrowheads="1"/>
          </p:cNvSpPr>
          <p:nvPr/>
        </p:nvSpPr>
        <p:spPr bwMode="auto">
          <a:xfrm>
            <a:off x="4410075" y="4932040"/>
            <a:ext cx="2043261" cy="6324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  <a:buFontTx/>
              <a:buChar char="•"/>
            </a:pPr>
            <a:r>
              <a:rPr lang="en-US" altLang="ko-KR" sz="900" dirty="0">
                <a:latin typeface="돋움" pitchFamily="50" charset="-127"/>
                <a:ea typeface="돋움" pitchFamily="50" charset="-127"/>
              </a:rPr>
              <a:t> </a:t>
            </a:r>
            <a:r>
              <a:rPr lang="ko-KR" altLang="en-US" sz="900" dirty="0" smtClean="0">
                <a:latin typeface="돋움" pitchFamily="50" charset="-127"/>
                <a:ea typeface="돋움" pitchFamily="50" charset="-127"/>
              </a:rPr>
              <a:t>회원가입</a:t>
            </a:r>
            <a:r>
              <a:rPr lang="en-US" altLang="ko-KR" sz="900" dirty="0" smtClean="0">
                <a:latin typeface="돋움" pitchFamily="50" charset="-127"/>
                <a:ea typeface="돋움" pitchFamily="50" charset="-127"/>
              </a:rPr>
              <a:t>&gt;</a:t>
            </a:r>
            <a:r>
              <a:rPr lang="ko-KR" altLang="en-US" sz="900" dirty="0" smtClean="0">
                <a:latin typeface="돋움" pitchFamily="50" charset="-127"/>
                <a:ea typeface="돋움" pitchFamily="50" charset="-127"/>
              </a:rPr>
              <a:t>등록기업여부 검색</a:t>
            </a:r>
            <a:endParaRPr lang="ko-KR" altLang="en-US" sz="900" dirty="0">
              <a:latin typeface="돋움" pitchFamily="50" charset="-127"/>
              <a:ea typeface="돋움" pitchFamily="50" charset="-127"/>
            </a:endParaRPr>
          </a:p>
          <a:p>
            <a:pPr>
              <a:lnSpc>
                <a:spcPct val="130000"/>
              </a:lnSpc>
              <a:buFontTx/>
              <a:buChar char="•"/>
            </a:pPr>
            <a:r>
              <a:rPr lang="ko-KR" altLang="en-US" sz="900" dirty="0">
                <a:latin typeface="돋움" pitchFamily="50" charset="-127"/>
                <a:ea typeface="돋움" pitchFamily="50" charset="-127"/>
              </a:rPr>
              <a:t> 사업자등록번호 </a:t>
            </a:r>
            <a:r>
              <a:rPr lang="ko-KR" altLang="en-US" sz="900" dirty="0" smtClean="0">
                <a:latin typeface="돋움" pitchFamily="50" charset="-127"/>
                <a:ea typeface="돋움" pitchFamily="50" charset="-127"/>
              </a:rPr>
              <a:t>검색</a:t>
            </a:r>
            <a:endParaRPr lang="en-US" altLang="ko-KR" sz="900" dirty="0" smtClean="0">
              <a:latin typeface="돋움" pitchFamily="50" charset="-127"/>
              <a:ea typeface="돋움" pitchFamily="50" charset="-127"/>
            </a:endParaRPr>
          </a:p>
          <a:p>
            <a:pPr>
              <a:lnSpc>
                <a:spcPct val="130000"/>
              </a:lnSpc>
              <a:buFontTx/>
              <a:buChar char="•"/>
            </a:pPr>
            <a:r>
              <a:rPr lang="en-US" altLang="ko-KR" sz="900" dirty="0" smtClean="0">
                <a:latin typeface="돋움" pitchFamily="50" charset="-127"/>
                <a:ea typeface="돋움" pitchFamily="50" charset="-127"/>
              </a:rPr>
              <a:t> </a:t>
            </a:r>
            <a:r>
              <a:rPr lang="ko-KR" altLang="en-US" sz="900" dirty="0" smtClean="0">
                <a:latin typeface="돋움" pitchFamily="50" charset="-127"/>
                <a:ea typeface="돋움" pitchFamily="50" charset="-127"/>
              </a:rPr>
              <a:t>미등록 기업은 신규가입버튼 클릭</a:t>
            </a:r>
            <a:endParaRPr lang="ko-KR" altLang="en-US" sz="900" dirty="0">
              <a:latin typeface="돋움" pitchFamily="50" charset="-127"/>
              <a:ea typeface="돋움" pitchFamily="50" charset="-127"/>
            </a:endParaRPr>
          </a:p>
        </p:txBody>
      </p:sp>
      <p:pic>
        <p:nvPicPr>
          <p:cNvPr id="23" name="Picture 3" descr="C:\Users\KDH\Desktop\기본\logo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1960" y="8633023"/>
            <a:ext cx="1065392" cy="4673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1677" y="2532591"/>
            <a:ext cx="1587168" cy="16717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2905" y="4499992"/>
            <a:ext cx="2491466" cy="1431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3963" y="6089398"/>
            <a:ext cx="1864822" cy="12189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515" y="1547664"/>
            <a:ext cx="5963094" cy="41478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1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711EEA-4FA4-469E-8E39-A2C005C37B9F}" type="slidenum">
              <a:rPr lang="en-US" altLang="ko-KR"/>
              <a:pPr/>
              <a:t>5</a:t>
            </a:fld>
            <a:endParaRPr lang="en-US" altLang="ko-KR" dirty="0"/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협업사업신청 방법</a:t>
            </a:r>
            <a:endParaRPr lang="ko-KR" altLang="en-US" dirty="0"/>
          </a:p>
        </p:txBody>
      </p:sp>
      <p:sp>
        <p:nvSpPr>
          <p:cNvPr id="28676" name="Text Box 4"/>
          <p:cNvSpPr txBox="1">
            <a:spLocks noChangeArrowheads="1"/>
          </p:cNvSpPr>
          <p:nvPr/>
        </p:nvSpPr>
        <p:spPr bwMode="auto">
          <a:xfrm>
            <a:off x="404217" y="1103774"/>
            <a:ext cx="6192837" cy="2469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ko-KR" sz="900" b="1" dirty="0" smtClean="0">
                <a:latin typeface="돋움" pitchFamily="50" charset="-127"/>
                <a:ea typeface="돋움" pitchFamily="50" charset="-127"/>
              </a:rPr>
              <a:t>1.</a:t>
            </a:r>
            <a:r>
              <a:rPr lang="en-US" altLang="ko-KR" sz="900" dirty="0" smtClean="0">
                <a:latin typeface="돋움" pitchFamily="50" charset="-127"/>
                <a:ea typeface="돋움" pitchFamily="50" charset="-127"/>
              </a:rPr>
              <a:t> </a:t>
            </a:r>
            <a:r>
              <a:rPr lang="ko-KR" altLang="en-US" sz="900" dirty="0" smtClean="0">
                <a:latin typeface="돋움" pitchFamily="50" charset="-127"/>
                <a:ea typeface="돋움" pitchFamily="50" charset="-127"/>
              </a:rPr>
              <a:t>로그인 </a:t>
            </a:r>
            <a:r>
              <a:rPr lang="en-US" altLang="ko-KR" sz="900" dirty="0" smtClean="0">
                <a:latin typeface="돋움" pitchFamily="50" charset="-127"/>
                <a:ea typeface="돋움" pitchFamily="50" charset="-127"/>
              </a:rPr>
              <a:t>&gt; </a:t>
            </a:r>
            <a:r>
              <a:rPr lang="ko-KR" altLang="en-US" sz="900" dirty="0" smtClean="0">
                <a:latin typeface="돋움" pitchFamily="50" charset="-127"/>
                <a:ea typeface="돋움" pitchFamily="50" charset="-127"/>
              </a:rPr>
              <a:t>협업지원사업 온라인접수시스템 </a:t>
            </a:r>
            <a:r>
              <a:rPr lang="en-US" altLang="ko-KR" sz="900" dirty="0" smtClean="0">
                <a:latin typeface="돋움" pitchFamily="50" charset="-127"/>
                <a:ea typeface="돋움" pitchFamily="50" charset="-127"/>
              </a:rPr>
              <a:t>&gt; </a:t>
            </a:r>
            <a:r>
              <a:rPr lang="ko-KR" altLang="en-US" sz="900" dirty="0" smtClean="0">
                <a:latin typeface="돋움" pitchFamily="50" charset="-127"/>
                <a:ea typeface="돋움" pitchFamily="50" charset="-127"/>
              </a:rPr>
              <a:t>사업신청서 작성 클릭</a:t>
            </a:r>
            <a:endParaRPr lang="ko-KR" altLang="en-US" sz="900" dirty="0">
              <a:latin typeface="돋움" pitchFamily="50" charset="-127"/>
              <a:ea typeface="돋움" pitchFamily="50" charset="-127"/>
            </a:endParaRPr>
          </a:p>
        </p:txBody>
      </p:sp>
      <p:grpSp>
        <p:nvGrpSpPr>
          <p:cNvPr id="28677" name="Group 5"/>
          <p:cNvGrpSpPr>
            <a:grpSpLocks/>
          </p:cNvGrpSpPr>
          <p:nvPr/>
        </p:nvGrpSpPr>
        <p:grpSpPr bwMode="auto">
          <a:xfrm>
            <a:off x="333375" y="611188"/>
            <a:ext cx="3382963" cy="176212"/>
            <a:chOff x="210" y="642"/>
            <a:chExt cx="2131" cy="111"/>
          </a:xfrm>
        </p:grpSpPr>
        <p:sp>
          <p:nvSpPr>
            <p:cNvPr id="28678" name="Rectangle 6"/>
            <p:cNvSpPr>
              <a:spLocks noChangeArrowheads="1"/>
            </p:cNvSpPr>
            <p:nvPr/>
          </p:nvSpPr>
          <p:spPr bwMode="auto">
            <a:xfrm>
              <a:off x="210" y="657"/>
              <a:ext cx="96" cy="96"/>
            </a:xfrm>
            <a:prstGeom prst="rect">
              <a:avLst/>
            </a:prstGeom>
            <a:solidFill>
              <a:srgbClr val="96BFE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ko-KR" altLang="en-US" dirty="0"/>
            </a:p>
          </p:txBody>
        </p:sp>
        <p:sp>
          <p:nvSpPr>
            <p:cNvPr id="28679" name="Text Box 7"/>
            <p:cNvSpPr txBox="1">
              <a:spLocks noChangeArrowheads="1"/>
            </p:cNvSpPr>
            <p:nvPr/>
          </p:nvSpPr>
          <p:spPr bwMode="auto">
            <a:xfrm>
              <a:off x="300" y="642"/>
              <a:ext cx="2041" cy="1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tIns="0" bIns="0" anchor="ctr">
              <a:spAutoFit/>
            </a:bodyPr>
            <a:lstStyle/>
            <a:p>
              <a:r>
                <a:rPr lang="en-US" altLang="ko-KR" sz="1100" b="1" dirty="0" smtClean="0">
                  <a:latin typeface="돋움" pitchFamily="50" charset="-127"/>
                  <a:ea typeface="돋움" pitchFamily="50" charset="-127"/>
                </a:rPr>
                <a:t>4.1</a:t>
              </a:r>
              <a:r>
                <a:rPr lang="en-US" altLang="ko-KR" sz="1100" b="1" dirty="0" smtClean="0">
                  <a:latin typeface="돋움" pitchFamily="50" charset="-127"/>
                  <a:ea typeface="돋움" pitchFamily="50" charset="-127"/>
                </a:rPr>
                <a:t>  </a:t>
              </a:r>
              <a:r>
                <a:rPr lang="ko-KR" altLang="en-US" sz="1100" b="1" dirty="0" smtClean="0">
                  <a:latin typeface="돋움" pitchFamily="50" charset="-127"/>
                  <a:ea typeface="돋움" pitchFamily="50" charset="-127"/>
                </a:rPr>
                <a:t>협업사업신청 방법</a:t>
              </a:r>
              <a:endParaRPr lang="ko-KR" altLang="en-US" sz="1100" b="1" dirty="0">
                <a:latin typeface="돋움" pitchFamily="50" charset="-127"/>
                <a:ea typeface="돋움" pitchFamily="50" charset="-127"/>
              </a:endParaRPr>
            </a:p>
          </p:txBody>
        </p:sp>
      </p:grpSp>
      <p:sp>
        <p:nvSpPr>
          <p:cNvPr id="28680" name="AutoShape 8"/>
          <p:cNvSpPr>
            <a:spLocks noChangeArrowheads="1"/>
          </p:cNvSpPr>
          <p:nvPr/>
        </p:nvSpPr>
        <p:spPr bwMode="auto">
          <a:xfrm>
            <a:off x="333077" y="1045038"/>
            <a:ext cx="6264275" cy="396081"/>
          </a:xfrm>
          <a:prstGeom prst="roundRect">
            <a:avLst>
              <a:gd name="adj" fmla="val 0"/>
            </a:avLst>
          </a:prstGeom>
          <a:noFill/>
          <a:ln w="19050" cap="rnd" algn="ctr">
            <a:solidFill>
              <a:schemeClr val="bg2"/>
            </a:solidFill>
            <a:prstDash val="sysDot"/>
            <a:round/>
            <a:headEnd/>
            <a:tailEnd/>
          </a:ln>
          <a:effectLst/>
        </p:spPr>
        <p:txBody>
          <a:bodyPr wrap="none" anchor="ctr"/>
          <a:lstStyle/>
          <a:p>
            <a:endParaRPr lang="ko-KR" altLang="en-US" dirty="0"/>
          </a:p>
        </p:txBody>
      </p:sp>
      <p:pic>
        <p:nvPicPr>
          <p:cNvPr id="16" name="Picture 3" descr="C:\Users\KDH\Desktop\기본\logo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1960" y="8633023"/>
            <a:ext cx="1065392" cy="4673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직사각형 1"/>
          <p:cNvSpPr/>
          <p:nvPr/>
        </p:nvSpPr>
        <p:spPr>
          <a:xfrm>
            <a:off x="4293096" y="1691680"/>
            <a:ext cx="1238864" cy="144016"/>
          </a:xfrm>
          <a:prstGeom prst="rect">
            <a:avLst/>
          </a:prstGeom>
          <a:noFill/>
          <a:ln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4" name="꺾인 연결선 3"/>
          <p:cNvCxnSpPr>
            <a:stCxn id="2" idx="2"/>
          </p:cNvCxnSpPr>
          <p:nvPr/>
        </p:nvCxnSpPr>
        <p:spPr>
          <a:xfrm rot="5400000">
            <a:off x="1277227" y="1663675"/>
            <a:ext cx="3463280" cy="3807322"/>
          </a:xfrm>
          <a:prstGeom prst="bentConnector2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직사각형 25"/>
          <p:cNvSpPr/>
          <p:nvPr/>
        </p:nvSpPr>
        <p:spPr>
          <a:xfrm>
            <a:off x="548679" y="5226968"/>
            <a:ext cx="556527" cy="144016"/>
          </a:xfrm>
          <a:prstGeom prst="rect">
            <a:avLst/>
          </a:prstGeom>
          <a:noFill/>
          <a:ln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9" name="Text Box 4"/>
          <p:cNvSpPr txBox="1">
            <a:spLocks noChangeArrowheads="1"/>
          </p:cNvSpPr>
          <p:nvPr/>
        </p:nvSpPr>
        <p:spPr bwMode="auto">
          <a:xfrm>
            <a:off x="414163" y="5732152"/>
            <a:ext cx="6192837" cy="2723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ko-KR" sz="900" b="1" dirty="0">
                <a:latin typeface="돋움" pitchFamily="50" charset="-127"/>
                <a:ea typeface="돋움" pitchFamily="50" charset="-127"/>
              </a:rPr>
              <a:t>2</a:t>
            </a:r>
            <a:r>
              <a:rPr lang="en-US" altLang="ko-KR" sz="900" b="1" dirty="0" smtClean="0">
                <a:latin typeface="돋움" pitchFamily="50" charset="-127"/>
                <a:ea typeface="돋움" pitchFamily="50" charset="-127"/>
              </a:rPr>
              <a:t>.</a:t>
            </a:r>
            <a:r>
              <a:rPr lang="en-US" altLang="ko-KR" sz="900" dirty="0" smtClean="0">
                <a:latin typeface="돋움" pitchFamily="50" charset="-127"/>
                <a:ea typeface="돋움" pitchFamily="50" charset="-127"/>
              </a:rPr>
              <a:t> </a:t>
            </a:r>
            <a:r>
              <a:rPr lang="ko-KR" altLang="en-US" sz="900" dirty="0" smtClean="0">
                <a:latin typeface="돋움" pitchFamily="50" charset="-127"/>
                <a:ea typeface="돋움" pitchFamily="50" charset="-127"/>
              </a:rPr>
              <a:t>로그인 </a:t>
            </a:r>
            <a:r>
              <a:rPr lang="en-US" altLang="ko-KR" sz="900" dirty="0" smtClean="0">
                <a:latin typeface="돋움" pitchFamily="50" charset="-127"/>
                <a:ea typeface="돋움" pitchFamily="50" charset="-127"/>
              </a:rPr>
              <a:t>&gt; </a:t>
            </a:r>
            <a:r>
              <a:rPr lang="ko-KR" altLang="en-US" sz="900" dirty="0" err="1" smtClean="0">
                <a:latin typeface="돋움" pitchFamily="50" charset="-127"/>
                <a:ea typeface="돋움" pitchFamily="50" charset="-127"/>
              </a:rPr>
              <a:t>메인화면</a:t>
            </a:r>
            <a:r>
              <a:rPr lang="ko-KR" altLang="en-US" sz="900" dirty="0" smtClean="0">
                <a:latin typeface="돋움" pitchFamily="50" charset="-127"/>
                <a:ea typeface="돋움" pitchFamily="50" charset="-127"/>
              </a:rPr>
              <a:t> </a:t>
            </a:r>
            <a:r>
              <a:rPr lang="en-US" altLang="ko-KR" sz="900" dirty="0" smtClean="0">
                <a:latin typeface="돋움" pitchFamily="50" charset="-127"/>
                <a:ea typeface="돋움" pitchFamily="50" charset="-127"/>
              </a:rPr>
              <a:t>&gt;</a:t>
            </a:r>
            <a:r>
              <a:rPr lang="ko-KR" altLang="en-US" sz="900" dirty="0" smtClean="0">
                <a:latin typeface="돋움" pitchFamily="50" charset="-127"/>
                <a:ea typeface="돋움" pitchFamily="50" charset="-127"/>
              </a:rPr>
              <a:t>협업사업신청 클릭</a:t>
            </a:r>
            <a:endParaRPr lang="ko-KR" altLang="en-US" sz="900" dirty="0">
              <a:latin typeface="돋움" pitchFamily="50" charset="-127"/>
              <a:ea typeface="돋움" pitchFamily="50" charset="-127"/>
            </a:endParaRPr>
          </a:p>
        </p:txBody>
      </p:sp>
      <p:sp>
        <p:nvSpPr>
          <p:cNvPr id="30" name="AutoShape 8"/>
          <p:cNvSpPr>
            <a:spLocks noChangeArrowheads="1"/>
          </p:cNvSpPr>
          <p:nvPr/>
        </p:nvSpPr>
        <p:spPr bwMode="auto">
          <a:xfrm>
            <a:off x="343023" y="5673416"/>
            <a:ext cx="6264275" cy="396081"/>
          </a:xfrm>
          <a:prstGeom prst="roundRect">
            <a:avLst>
              <a:gd name="adj" fmla="val 0"/>
            </a:avLst>
          </a:prstGeom>
          <a:noFill/>
          <a:ln w="19050" cap="rnd" algn="ctr">
            <a:solidFill>
              <a:schemeClr val="bg2"/>
            </a:solidFill>
            <a:prstDash val="sysDot"/>
            <a:round/>
            <a:headEnd/>
            <a:tailEnd/>
          </a:ln>
          <a:effectLst/>
        </p:spPr>
        <p:txBody>
          <a:bodyPr wrap="none" anchor="ctr"/>
          <a:lstStyle/>
          <a:p>
            <a:endParaRPr lang="ko-KR" altLang="en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077" y="6156176"/>
            <a:ext cx="4646218" cy="26544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2" name="직사각형 31"/>
          <p:cNvSpPr/>
          <p:nvPr/>
        </p:nvSpPr>
        <p:spPr>
          <a:xfrm>
            <a:off x="1916831" y="8244408"/>
            <a:ext cx="556527" cy="566202"/>
          </a:xfrm>
          <a:prstGeom prst="rect">
            <a:avLst/>
          </a:prstGeom>
          <a:noFill/>
          <a:ln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711EEA-4FA4-469E-8E39-A2C005C37B9F}" type="slidenum">
              <a:rPr lang="en-US" altLang="ko-KR"/>
              <a:pPr/>
              <a:t>6</a:t>
            </a:fld>
            <a:endParaRPr lang="en-US" altLang="ko-KR" dirty="0"/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협업사업신청 방법</a:t>
            </a:r>
            <a:endParaRPr lang="ko-KR" altLang="en-US" dirty="0"/>
          </a:p>
        </p:txBody>
      </p:sp>
      <p:grpSp>
        <p:nvGrpSpPr>
          <p:cNvPr id="28677" name="Group 5"/>
          <p:cNvGrpSpPr>
            <a:grpSpLocks/>
          </p:cNvGrpSpPr>
          <p:nvPr/>
        </p:nvGrpSpPr>
        <p:grpSpPr bwMode="auto">
          <a:xfrm>
            <a:off x="333375" y="611188"/>
            <a:ext cx="3382963" cy="176212"/>
            <a:chOff x="210" y="642"/>
            <a:chExt cx="2131" cy="111"/>
          </a:xfrm>
        </p:grpSpPr>
        <p:sp>
          <p:nvSpPr>
            <p:cNvPr id="28678" name="Rectangle 6"/>
            <p:cNvSpPr>
              <a:spLocks noChangeArrowheads="1"/>
            </p:cNvSpPr>
            <p:nvPr/>
          </p:nvSpPr>
          <p:spPr bwMode="auto">
            <a:xfrm>
              <a:off x="210" y="657"/>
              <a:ext cx="96" cy="96"/>
            </a:xfrm>
            <a:prstGeom prst="rect">
              <a:avLst/>
            </a:prstGeom>
            <a:solidFill>
              <a:srgbClr val="96BFE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ko-KR" altLang="en-US" dirty="0"/>
            </a:p>
          </p:txBody>
        </p:sp>
        <p:sp>
          <p:nvSpPr>
            <p:cNvPr id="28679" name="Text Box 7"/>
            <p:cNvSpPr txBox="1">
              <a:spLocks noChangeArrowheads="1"/>
            </p:cNvSpPr>
            <p:nvPr/>
          </p:nvSpPr>
          <p:spPr bwMode="auto">
            <a:xfrm>
              <a:off x="300" y="642"/>
              <a:ext cx="2041" cy="1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tIns="0" bIns="0" anchor="ctr">
              <a:spAutoFit/>
            </a:bodyPr>
            <a:lstStyle/>
            <a:p>
              <a:r>
                <a:rPr lang="en-US" altLang="ko-KR" sz="1100" b="1" dirty="0" smtClean="0">
                  <a:latin typeface="돋움" pitchFamily="50" charset="-127"/>
                  <a:ea typeface="돋움" pitchFamily="50" charset="-127"/>
                </a:rPr>
                <a:t>4.1</a:t>
              </a:r>
              <a:r>
                <a:rPr lang="en-US" altLang="ko-KR" sz="1100" b="1" dirty="0" smtClean="0">
                  <a:latin typeface="돋움" pitchFamily="50" charset="-127"/>
                  <a:ea typeface="돋움" pitchFamily="50" charset="-127"/>
                </a:rPr>
                <a:t>  </a:t>
              </a:r>
              <a:r>
                <a:rPr lang="ko-KR" altLang="en-US" sz="1100" b="1" dirty="0" smtClean="0">
                  <a:latin typeface="돋움" pitchFamily="50" charset="-127"/>
                  <a:ea typeface="돋움" pitchFamily="50" charset="-127"/>
                </a:rPr>
                <a:t>협업사업신청 방법 </a:t>
              </a:r>
              <a:r>
                <a:rPr lang="en-US" altLang="ko-KR" sz="1100" b="1" dirty="0" smtClean="0">
                  <a:latin typeface="돋움" pitchFamily="50" charset="-127"/>
                  <a:ea typeface="돋움" pitchFamily="50" charset="-127"/>
                </a:rPr>
                <a:t>(</a:t>
              </a:r>
              <a:r>
                <a:rPr lang="ko-KR" altLang="en-US" sz="1100" b="1" dirty="0" smtClean="0">
                  <a:latin typeface="돋움" pitchFamily="50" charset="-127"/>
                  <a:ea typeface="돋움" pitchFamily="50" charset="-127"/>
                </a:rPr>
                <a:t>계속</a:t>
              </a:r>
              <a:r>
                <a:rPr lang="en-US" altLang="ko-KR" sz="1100" b="1" dirty="0" smtClean="0">
                  <a:latin typeface="돋움" pitchFamily="50" charset="-127"/>
                  <a:ea typeface="돋움" pitchFamily="50" charset="-127"/>
                </a:rPr>
                <a:t>)</a:t>
              </a:r>
              <a:endParaRPr lang="ko-KR" altLang="en-US" sz="1100" b="1" dirty="0">
                <a:latin typeface="돋움" pitchFamily="50" charset="-127"/>
                <a:ea typeface="돋움" pitchFamily="50" charset="-127"/>
              </a:endParaRPr>
            </a:p>
          </p:txBody>
        </p:sp>
      </p:grpSp>
      <p:graphicFrame>
        <p:nvGraphicFramePr>
          <p:cNvPr id="28890" name="Group 2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50338415"/>
              </p:ext>
            </p:extLst>
          </p:nvPr>
        </p:nvGraphicFramePr>
        <p:xfrm>
          <a:off x="260648" y="899592"/>
          <a:ext cx="6191250" cy="7704856"/>
        </p:xfrm>
        <a:graphic>
          <a:graphicData uri="http://schemas.openxmlformats.org/drawingml/2006/table">
            <a:tbl>
              <a:tblPr/>
              <a:tblGrid>
                <a:gridCol w="1150938"/>
                <a:gridCol w="5040312"/>
              </a:tblGrid>
              <a:tr h="24738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돋움" pitchFamily="50" charset="-127"/>
                          <a:ea typeface="돋움" pitchFamily="50" charset="-127"/>
                        </a:rPr>
                        <a:t>처리 단계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돋움" pitchFamily="50" charset="-127"/>
                          <a:ea typeface="돋움" pitchFamily="50" charset="-127"/>
                        </a:rPr>
                        <a:t>설      명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</a:tr>
              <a:tr h="2848955">
                <a:tc>
                  <a:txBody>
                    <a:bodyPr/>
                    <a:lstStyle/>
                    <a:p>
                      <a:pPr marL="228600" marR="0" lvl="0" indent="-22860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AutoNum type="arabicParenR"/>
                        <a:tabLst/>
                      </a:pPr>
                      <a:r>
                        <a:rPr kumimoji="1" lang="ko-KR" alt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돋움" pitchFamily="50" charset="-127"/>
                          <a:ea typeface="돋움" pitchFamily="50" charset="-127"/>
                        </a:rPr>
                        <a:t>협업사업 </a:t>
                      </a:r>
                      <a:endParaRPr kumimoji="1" lang="en-US" altLang="ko-KR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돋움" pitchFamily="50" charset="-127"/>
                        <a:ea typeface="돋움" pitchFamily="50" charset="-127"/>
                      </a:endParaRP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돋움" pitchFamily="50" charset="-127"/>
                          <a:ea typeface="돋움" pitchFamily="50" charset="-127"/>
                        </a:rPr>
                        <a:t>    신청서 작성</a:t>
                      </a:r>
                      <a:endParaRPr kumimoji="1" lang="ko-KR" altLang="en-US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돋움" pitchFamily="50" charset="-127"/>
                        <a:ea typeface="돋움" pitchFamily="50" charset="-127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ko-KR" altLang="ko-KR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돋움" pitchFamily="50" charset="-127"/>
                        <a:ea typeface="돋움" pitchFamily="50" charset="-127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1602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돋움" pitchFamily="50" charset="-127"/>
                          <a:ea typeface="돋움" pitchFamily="50" charset="-127"/>
                        </a:rPr>
                        <a:t>2) </a:t>
                      </a:r>
                      <a:r>
                        <a:rPr kumimoji="1" lang="ko-KR" alt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돋움" pitchFamily="50" charset="-127"/>
                          <a:ea typeface="돋움" pitchFamily="50" charset="-127"/>
                        </a:rPr>
                        <a:t>협업사업신청 </a:t>
                      </a:r>
                      <a:endParaRPr kumimoji="1" lang="en-US" altLang="ko-KR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돋움" pitchFamily="50" charset="-127"/>
                        <a:ea typeface="돋움" pitchFamily="50" charset="-127"/>
                      </a:endParaRP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돋움" pitchFamily="50" charset="-127"/>
                          <a:ea typeface="돋움" pitchFamily="50" charset="-127"/>
                        </a:rPr>
                        <a:t>     목록 확인</a:t>
                      </a:r>
                      <a:endParaRPr kumimoji="1" lang="ko-KR" altLang="en-US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돋움" pitchFamily="50" charset="-127"/>
                        <a:ea typeface="돋움" pitchFamily="50" charset="-127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ko-KR" altLang="ko-KR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돋움" pitchFamily="50" charset="-127"/>
                        <a:ea typeface="돋움" pitchFamily="50" charset="-127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44827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돋움" pitchFamily="50" charset="-127"/>
                          <a:ea typeface="돋움" pitchFamily="50" charset="-127"/>
                        </a:rPr>
                        <a:t>3)</a:t>
                      </a:r>
                      <a:r>
                        <a:rPr kumimoji="1" lang="ko-KR" alt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돋움" pitchFamily="50" charset="-127"/>
                          <a:ea typeface="돋움" pitchFamily="50" charset="-127"/>
                        </a:rPr>
                        <a:t>협업사업신청 </a:t>
                      </a:r>
                      <a:endParaRPr kumimoji="1" lang="en-US" altLang="ko-KR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돋움" pitchFamily="50" charset="-127"/>
                        <a:ea typeface="돋움" pitchFamily="50" charset="-127"/>
                      </a:endParaRP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돋움" pitchFamily="50" charset="-127"/>
                          <a:ea typeface="돋움" pitchFamily="50" charset="-127"/>
                        </a:rPr>
                        <a:t>    상세보기</a:t>
                      </a:r>
                      <a:endParaRPr kumimoji="1" lang="ko-KR" altLang="en-US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돋움" pitchFamily="50" charset="-127"/>
                        <a:ea typeface="돋움" pitchFamily="50" charset="-127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ko-KR" altLang="ko-KR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돋움" pitchFamily="50" charset="-127"/>
                        <a:ea typeface="돋움" pitchFamily="50" charset="-127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28875" name="Text Box 203"/>
          <p:cNvSpPr txBox="1">
            <a:spLocks noChangeArrowheads="1"/>
          </p:cNvSpPr>
          <p:nvPr/>
        </p:nvSpPr>
        <p:spPr bwMode="auto">
          <a:xfrm>
            <a:off x="4410075" y="2195513"/>
            <a:ext cx="2187277" cy="2469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  <a:buFontTx/>
              <a:buChar char="•"/>
            </a:pPr>
            <a:r>
              <a:rPr lang="ko-KR" altLang="en-US" sz="900" dirty="0" smtClean="0">
                <a:latin typeface="돋움" pitchFamily="50" charset="-127"/>
                <a:ea typeface="돋움" pitchFamily="50" charset="-127"/>
              </a:rPr>
              <a:t> </a:t>
            </a:r>
            <a:r>
              <a:rPr lang="ko-KR" altLang="en-US" sz="900" dirty="0">
                <a:latin typeface="돋움" pitchFamily="50" charset="-127"/>
                <a:ea typeface="돋움" pitchFamily="50" charset="-127"/>
              </a:rPr>
              <a:t>각 정보는 빠짐없이 기재해야 </a:t>
            </a:r>
            <a:r>
              <a:rPr lang="ko-KR" altLang="en-US" sz="900" dirty="0" smtClean="0">
                <a:latin typeface="돋움" pitchFamily="50" charset="-127"/>
                <a:ea typeface="돋움" pitchFamily="50" charset="-127"/>
              </a:rPr>
              <a:t>함</a:t>
            </a:r>
            <a:endParaRPr lang="ko-KR" altLang="en-US" sz="900" dirty="0">
              <a:latin typeface="돋움" pitchFamily="50" charset="-127"/>
              <a:ea typeface="돋움" pitchFamily="50" charset="-127"/>
            </a:endParaRPr>
          </a:p>
        </p:txBody>
      </p:sp>
      <p:pic>
        <p:nvPicPr>
          <p:cNvPr id="16" name="Picture 3" descr="C:\Users\KDH\Desktop\기본\logo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1960" y="8633023"/>
            <a:ext cx="1065392" cy="4673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4784" y="1259632"/>
            <a:ext cx="2821866" cy="25922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1444" y="4141952"/>
            <a:ext cx="3413530" cy="19014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8800" y="6300192"/>
            <a:ext cx="2185226" cy="21994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1" name="Text Box 203"/>
          <p:cNvSpPr txBox="1">
            <a:spLocks noChangeArrowheads="1"/>
          </p:cNvSpPr>
          <p:nvPr/>
        </p:nvSpPr>
        <p:spPr bwMode="auto">
          <a:xfrm>
            <a:off x="4122043" y="6801685"/>
            <a:ext cx="2187277" cy="2469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  <a:buFontTx/>
              <a:buChar char="•"/>
            </a:pPr>
            <a:r>
              <a:rPr lang="ko-KR" altLang="en-US" sz="900" dirty="0" smtClean="0">
                <a:latin typeface="돋움" pitchFamily="50" charset="-127"/>
                <a:ea typeface="돋움" pitchFamily="50" charset="-127"/>
              </a:rPr>
              <a:t>상세보기에서 등록한 정보 확인 가능</a:t>
            </a:r>
            <a:endParaRPr lang="ko-KR" altLang="en-US" sz="900" dirty="0">
              <a:latin typeface="돋움" pitchFamily="50" charset="-127"/>
              <a:ea typeface="돋움" pitchFamily="50" charset="-127"/>
            </a:endParaRPr>
          </a:p>
        </p:txBody>
      </p:sp>
      <p:sp>
        <p:nvSpPr>
          <p:cNvPr id="22" name="직사각형 21"/>
          <p:cNvSpPr/>
          <p:nvPr/>
        </p:nvSpPr>
        <p:spPr>
          <a:xfrm>
            <a:off x="2436128" y="5381680"/>
            <a:ext cx="300525" cy="144016"/>
          </a:xfrm>
          <a:prstGeom prst="rect">
            <a:avLst/>
          </a:prstGeom>
          <a:noFill/>
          <a:ln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3" name="Text Box 203"/>
          <p:cNvSpPr txBox="1">
            <a:spLocks noChangeArrowheads="1"/>
          </p:cNvSpPr>
          <p:nvPr/>
        </p:nvSpPr>
        <p:spPr bwMode="auto">
          <a:xfrm>
            <a:off x="4914880" y="4716016"/>
            <a:ext cx="1512168" cy="427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  <a:buFontTx/>
              <a:buChar char="•"/>
            </a:pPr>
            <a:r>
              <a:rPr lang="ko-KR" altLang="en-US" sz="900" dirty="0" err="1" smtClean="0">
                <a:latin typeface="돋움" pitchFamily="50" charset="-127"/>
                <a:ea typeface="돋움" pitchFamily="50" charset="-127"/>
              </a:rPr>
              <a:t>협업과제명</a:t>
            </a:r>
            <a:r>
              <a:rPr lang="ko-KR" altLang="en-US" sz="900" dirty="0" smtClean="0">
                <a:latin typeface="돋움" pitchFamily="50" charset="-127"/>
                <a:ea typeface="돋움" pitchFamily="50" charset="-127"/>
              </a:rPr>
              <a:t> </a:t>
            </a:r>
            <a:r>
              <a:rPr lang="ko-KR" altLang="en-US" sz="900" dirty="0" err="1" smtClean="0">
                <a:latin typeface="돋움" pitchFamily="50" charset="-127"/>
                <a:ea typeface="돋움" pitchFamily="50" charset="-127"/>
              </a:rPr>
              <a:t>클릭시</a:t>
            </a:r>
            <a:r>
              <a:rPr lang="ko-KR" altLang="en-US" sz="900" dirty="0" smtClean="0">
                <a:latin typeface="돋움" pitchFamily="50" charset="-127"/>
                <a:ea typeface="돋움" pitchFamily="50" charset="-127"/>
              </a:rPr>
              <a:t> 상세    </a:t>
            </a:r>
            <a:endParaRPr lang="en-US" altLang="ko-KR" sz="900" dirty="0" smtClean="0">
              <a:latin typeface="돋움" pitchFamily="50" charset="-127"/>
              <a:ea typeface="돋움" pitchFamily="50" charset="-127"/>
            </a:endParaRPr>
          </a:p>
          <a:p>
            <a:pPr>
              <a:lnSpc>
                <a:spcPct val="130000"/>
              </a:lnSpc>
            </a:pPr>
            <a:r>
              <a:rPr lang="en-US" altLang="ko-KR" sz="900" dirty="0">
                <a:latin typeface="돋움" pitchFamily="50" charset="-127"/>
                <a:ea typeface="돋움" pitchFamily="50" charset="-127"/>
              </a:rPr>
              <a:t> </a:t>
            </a:r>
            <a:r>
              <a:rPr lang="en-US" altLang="ko-KR" sz="900" dirty="0" smtClean="0">
                <a:latin typeface="돋움" pitchFamily="50" charset="-127"/>
                <a:ea typeface="돋움" pitchFamily="50" charset="-127"/>
              </a:rPr>
              <a:t>      </a:t>
            </a:r>
            <a:r>
              <a:rPr lang="ko-KR" altLang="en-US" sz="900" dirty="0" smtClean="0">
                <a:latin typeface="돋움" pitchFamily="50" charset="-127"/>
                <a:ea typeface="돋움" pitchFamily="50" charset="-127"/>
              </a:rPr>
              <a:t>보기로 이동</a:t>
            </a:r>
            <a:endParaRPr lang="ko-KR" altLang="en-US" sz="900" dirty="0">
              <a:latin typeface="돋움" pitchFamily="50" charset="-127"/>
              <a:ea typeface="돋움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497310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기본 디자인">
  <a:themeElements>
    <a:clrScheme name="기본 디자인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기본 디자인">
      <a:majorFont>
        <a:latin typeface="HY헤드라인M"/>
        <a:ea typeface="HY헤드라인M"/>
        <a:cs typeface=""/>
      </a:majorFont>
      <a:minorFont>
        <a:latin typeface="굴림"/>
        <a:ea typeface="굴림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기본 디자인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테마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2136</TotalTime>
  <Words>452</Words>
  <Application>Microsoft Office PowerPoint</Application>
  <PresentationFormat>화면 슬라이드 쇼(4:3)</PresentationFormat>
  <Paragraphs>126</Paragraphs>
  <Slides>7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5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7</vt:i4>
      </vt:variant>
    </vt:vector>
  </HeadingPairs>
  <TitlesOfParts>
    <vt:vector size="13" baseType="lpstr">
      <vt:lpstr>굴림</vt:lpstr>
      <vt:lpstr>Arial</vt:lpstr>
      <vt:lpstr>HY헤드라인M</vt:lpstr>
      <vt:lpstr>HY견고딕</vt:lpstr>
      <vt:lpstr>돋움</vt:lpstr>
      <vt:lpstr>기본 디자인</vt:lpstr>
      <vt:lpstr>PowerPoint 프레젠테이션</vt:lpstr>
      <vt:lpstr>목차</vt:lpstr>
      <vt:lpstr>협업정보 온라인시스템 개요</vt:lpstr>
      <vt:lpstr>사용하시기 전에</vt:lpstr>
      <vt:lpstr>회원가입 및 정보관리</vt:lpstr>
      <vt:lpstr>협업사업신청 방법</vt:lpstr>
      <vt:lpstr>협업사업신청 방법</vt:lpstr>
    </vt:vector>
  </TitlesOfParts>
  <Company>incn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슬라이드 0</dc:title>
  <dc:creator>jjasua</dc:creator>
  <cp:lastModifiedBy>KDH</cp:lastModifiedBy>
  <cp:revision>193</cp:revision>
  <dcterms:created xsi:type="dcterms:W3CDTF">2008-06-25T04:56:39Z</dcterms:created>
  <dcterms:modified xsi:type="dcterms:W3CDTF">2020-02-18T07:47:38Z</dcterms:modified>
</cp:coreProperties>
</file>